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9" r:id="rId4"/>
    <p:sldId id="315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71" r:id="rId13"/>
    <p:sldId id="272" r:id="rId14"/>
    <p:sldId id="274" r:id="rId15"/>
    <p:sldId id="276" r:id="rId16"/>
    <p:sldId id="280" r:id="rId17"/>
    <p:sldId id="278" r:id="rId18"/>
    <p:sldId id="281" r:id="rId19"/>
    <p:sldId id="284" r:id="rId20"/>
    <p:sldId id="286" r:id="rId21"/>
    <p:sldId id="288" r:id="rId22"/>
    <p:sldId id="290" r:id="rId23"/>
    <p:sldId id="292" r:id="rId24"/>
    <p:sldId id="294" r:id="rId25"/>
    <p:sldId id="296" r:id="rId26"/>
    <p:sldId id="298" r:id="rId27"/>
    <p:sldId id="302" r:id="rId28"/>
    <p:sldId id="303" r:id="rId29"/>
    <p:sldId id="300" r:id="rId30"/>
    <p:sldId id="309" r:id="rId31"/>
    <p:sldId id="308" r:id="rId32"/>
    <p:sldId id="304" r:id="rId33"/>
    <p:sldId id="306" r:id="rId34"/>
    <p:sldId id="305" r:id="rId35"/>
    <p:sldId id="307" r:id="rId36"/>
    <p:sldId id="301" r:id="rId37"/>
    <p:sldId id="314" r:id="rId38"/>
    <p:sldId id="310" r:id="rId39"/>
    <p:sldId id="312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51F2C6-D62C-4BB4-8BD6-F9622361098D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72C3E4-7354-4F64-A823-C85D60F057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144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2C3E4-7354-4F64-A823-C85D60F057F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219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2C3E4-7354-4F64-A823-C85D60F057F9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219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2C3E4-7354-4F64-A823-C85D60F057F9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219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2C3E4-7354-4F64-A823-C85D60F057F9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219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2C3E4-7354-4F64-A823-C85D60F057F9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219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CCC4C-49DE-46CD-BD59-8F02F3AC53AC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7802-0C10-4E4E-B53A-5891B7B74F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921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CCC4C-49DE-46CD-BD59-8F02F3AC53AC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7802-0C10-4E4E-B53A-5891B7B74F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17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CCC4C-49DE-46CD-BD59-8F02F3AC53AC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7802-0C10-4E4E-B53A-5891B7B74F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675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CCC4C-49DE-46CD-BD59-8F02F3AC53AC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7802-0C10-4E4E-B53A-5891B7B74F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335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CCC4C-49DE-46CD-BD59-8F02F3AC53AC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7802-0C10-4E4E-B53A-5891B7B74F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643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CCC4C-49DE-46CD-BD59-8F02F3AC53AC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7802-0C10-4E4E-B53A-5891B7B74F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907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CCC4C-49DE-46CD-BD59-8F02F3AC53AC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7802-0C10-4E4E-B53A-5891B7B74F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007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CCC4C-49DE-46CD-BD59-8F02F3AC53AC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7802-0C10-4E4E-B53A-5891B7B74F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480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CCC4C-49DE-46CD-BD59-8F02F3AC53AC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7802-0C10-4E4E-B53A-5891B7B74F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840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CCC4C-49DE-46CD-BD59-8F02F3AC53AC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7802-0C10-4E4E-B53A-5891B7B74F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09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CCC4C-49DE-46CD-BD59-8F02F3AC53AC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7802-0C10-4E4E-B53A-5891B7B74F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882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CCC4C-49DE-46CD-BD59-8F02F3AC53AC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97802-0C10-4E4E-B53A-5891B7B74F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242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6.png"/><Relationship Id="rId5" Type="http://schemas.openxmlformats.org/officeDocument/2006/relationships/image" Target="../media/image7.png"/><Relationship Id="rId10" Type="http://schemas.openxmlformats.org/officeDocument/2006/relationships/image" Target="../media/image25.png"/><Relationship Id="rId4" Type="http://schemas.openxmlformats.org/officeDocument/2006/relationships/image" Target="../media/image6.png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2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44"/>
            <a:ext cx="9143999" cy="6860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8000" b="1" dirty="0" smtClean="0"/>
              <a:t>МАТЕМАТИКА </a:t>
            </a:r>
            <a:endParaRPr lang="ru-RU" sz="8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6600" b="1" dirty="0" smtClean="0"/>
              <a:t>4 КЛАСС</a:t>
            </a:r>
            <a:endParaRPr lang="ru-RU" sz="6600" b="1" dirty="0"/>
          </a:p>
        </p:txBody>
      </p:sp>
    </p:spTree>
    <p:extLst>
      <p:ext uri="{BB962C8B-B14F-4D97-AF65-F5344CB8AC3E}">
        <p14:creationId xmlns:p14="http://schemas.microsoft.com/office/powerpoint/2010/main" val="54932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Современный МАЗ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51" y="1412776"/>
            <a:ext cx="8665298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811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721924" y="2348880"/>
            <a:ext cx="655272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703528" y="2204864"/>
            <a:ext cx="0" cy="28803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257" y="2114911"/>
            <a:ext cx="109738" cy="377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113" y="2131692"/>
            <a:ext cx="109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Прямая со стрелкой 13"/>
          <p:cNvCxnSpPr/>
          <p:nvPr/>
        </p:nvCxnSpPr>
        <p:spPr>
          <a:xfrm>
            <a:off x="721924" y="1796807"/>
            <a:ext cx="100811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69651" y="1531631"/>
            <a:ext cx="1255713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Равнобедренный треугольник 17"/>
          <p:cNvSpPr/>
          <p:nvPr/>
        </p:nvSpPr>
        <p:spPr>
          <a:xfrm rot="5400000">
            <a:off x="3590894" y="1411230"/>
            <a:ext cx="265176" cy="457200"/>
          </a:xfrm>
          <a:prstGeom prst="triangl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20" name="Прямая соединительная линия 19"/>
          <p:cNvCxnSpPr>
            <a:endCxn id="1028" idx="0"/>
          </p:cNvCxnSpPr>
          <p:nvPr/>
        </p:nvCxnSpPr>
        <p:spPr>
          <a:xfrm>
            <a:off x="3494881" y="1507242"/>
            <a:ext cx="1" cy="62445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Левая фигурная скобка 24"/>
          <p:cNvSpPr/>
          <p:nvPr/>
        </p:nvSpPr>
        <p:spPr>
          <a:xfrm rot="5400000" flipH="1">
            <a:off x="3716487" y="-269827"/>
            <a:ext cx="630288" cy="6552728"/>
          </a:xfrm>
          <a:prstGeom prst="leftBrace">
            <a:avLst>
              <a:gd name="adj1" fmla="val 8333"/>
              <a:gd name="adj2" fmla="val 4845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1520" y="188640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МОГУ УЗНАТЬ…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54" y="5013176"/>
            <a:ext cx="66389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54" y="5135413"/>
            <a:ext cx="6662737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113" y="4505172"/>
            <a:ext cx="109537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54" y="4824263"/>
            <a:ext cx="109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42" y="4828159"/>
            <a:ext cx="109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113" y="4885381"/>
            <a:ext cx="109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174" y="4423343"/>
            <a:ext cx="481013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38753" y="4274556"/>
            <a:ext cx="1255713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22" y="4298004"/>
            <a:ext cx="1255713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-218" y="3580277"/>
            <a:ext cx="9144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  <a:cs typeface="Times New Roman" pitchFamily="18" charset="0"/>
              </a:rPr>
              <a:t>ХОЧУ  СПРОСИТЬ…</a:t>
            </a:r>
            <a:endParaRPr lang="ru-RU" sz="4000" b="1" i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723" y="28308"/>
            <a:ext cx="1263026" cy="1096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" y="0"/>
            <a:ext cx="1619889" cy="107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1" y="1196751"/>
            <a:ext cx="1584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60 КМ/Ч</a:t>
            </a:r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228184" y="1196751"/>
            <a:ext cx="1532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80 КМ/Ч</a:t>
            </a:r>
            <a:endParaRPr lang="ru-RU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563888" y="5805264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560 КМ</a:t>
            </a:r>
            <a:endParaRPr lang="ru-R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051720" y="4298005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600" b="1" dirty="0" smtClean="0">
                <a:solidFill>
                  <a:srgbClr val="FF0000"/>
                </a:solidFill>
              </a:rPr>
              <a:t>  </a:t>
            </a:r>
            <a:r>
              <a:rPr lang="ru-RU" sz="3600" b="1" dirty="0" smtClean="0">
                <a:solidFill>
                  <a:srgbClr val="FF0000"/>
                </a:solidFill>
              </a:rPr>
              <a:t>? ч                  ? ч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05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0384" y="764704"/>
            <a:ext cx="8003232" cy="122413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В </a:t>
            </a:r>
            <a:r>
              <a:rPr lang="ru-RU" sz="3600" b="1" dirty="0" smtClean="0">
                <a:solidFill>
                  <a:srgbClr val="0070C0"/>
                </a:solidFill>
              </a:rPr>
              <a:t>1948 г</a:t>
            </a:r>
            <a:r>
              <a:rPr lang="ru-RU" sz="3600" b="1" dirty="0">
                <a:solidFill>
                  <a:srgbClr val="0070C0"/>
                </a:solidFill>
              </a:rPr>
              <a:t>. в городе Жодино основан Белорусский </a:t>
            </a:r>
            <a:r>
              <a:rPr lang="ru-RU" sz="3600" b="1" dirty="0" smtClean="0">
                <a:solidFill>
                  <a:srgbClr val="0070C0"/>
                </a:solidFill>
              </a:rPr>
              <a:t>автомобильный </a:t>
            </a:r>
            <a:r>
              <a:rPr lang="ru-RU" sz="3600" b="1" dirty="0" smtClean="0">
                <a:solidFill>
                  <a:srgbClr val="0070C0"/>
                </a:solidFill>
              </a:rPr>
              <a:t>завод.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4" y="116632"/>
            <a:ext cx="7200800" cy="523220"/>
          </a:xfrm>
          <a:prstGeom prst="rect">
            <a:avLst/>
          </a:prstGeom>
          <a:gradFill flip="none" rotWithShape="1">
            <a:gsLst>
              <a:gs pos="0">
                <a:srgbClr val="FFFFFF">
                  <a:shade val="30000"/>
                  <a:satMod val="115000"/>
                </a:srgbClr>
              </a:gs>
              <a:gs pos="50000">
                <a:srgbClr val="FFFFFF">
                  <a:shade val="67500"/>
                  <a:satMod val="115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lin ang="13500000" scaled="1"/>
            <a:tileRect/>
          </a:gra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i="1" dirty="0">
                <a:solidFill>
                  <a:srgbClr val="FF0000"/>
                </a:solidFill>
              </a:rPr>
              <a:t>Исторический календарь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91" y="1988840"/>
            <a:ext cx="7090018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893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Times New Roman"/>
                <a:ea typeface="Calibri"/>
              </a:rPr>
              <a:t>Гордостью нашей страны являются  мощные </a:t>
            </a:r>
            <a:r>
              <a:rPr lang="ru-RU" sz="3600" b="1" dirty="0" err="1" smtClean="0">
                <a:solidFill>
                  <a:srgbClr val="0070C0"/>
                </a:solidFill>
                <a:latin typeface="Times New Roman"/>
                <a:ea typeface="Calibri"/>
              </a:rPr>
              <a:t>БелАЗы</a:t>
            </a:r>
            <a:r>
              <a:rPr lang="ru-RU" sz="3600" b="1" dirty="0" smtClean="0">
                <a:solidFill>
                  <a:srgbClr val="0070C0"/>
                </a:solidFill>
                <a:latin typeface="Times New Roman"/>
                <a:ea typeface="Calibri"/>
              </a:rPr>
              <a:t>, </a:t>
            </a:r>
            <a:r>
              <a:rPr lang="ru-RU" sz="3600" b="1" dirty="0" smtClean="0">
                <a:solidFill>
                  <a:srgbClr val="0070C0"/>
                </a:solidFill>
                <a:latin typeface="Times New Roman"/>
                <a:ea typeface="Calibri"/>
              </a:rPr>
              <a:t>выпускаемые в </a:t>
            </a:r>
            <a:r>
              <a:rPr lang="ru-RU" sz="3600" b="1" dirty="0" smtClean="0">
                <a:solidFill>
                  <a:srgbClr val="0070C0"/>
                </a:solidFill>
                <a:latin typeface="Times New Roman"/>
                <a:ea typeface="Calibri"/>
              </a:rPr>
              <a:t>Жодино </a:t>
            </a:r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6" y="1652498"/>
            <a:ext cx="7992888" cy="5205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46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721924" y="2348880"/>
            <a:ext cx="655272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703528" y="2204864"/>
            <a:ext cx="0" cy="28803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257" y="2114911"/>
            <a:ext cx="109738" cy="377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084" y="2218674"/>
            <a:ext cx="109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Прямая со стрелкой 13"/>
          <p:cNvCxnSpPr/>
          <p:nvPr/>
        </p:nvCxnSpPr>
        <p:spPr>
          <a:xfrm>
            <a:off x="5223122" y="1674932"/>
            <a:ext cx="100811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699167" y="1428555"/>
            <a:ext cx="1255713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Равнобедренный треугольник 17"/>
          <p:cNvSpPr/>
          <p:nvPr/>
        </p:nvSpPr>
        <p:spPr>
          <a:xfrm rot="5400000">
            <a:off x="4766266" y="1539711"/>
            <a:ext cx="265176" cy="457200"/>
          </a:xfrm>
          <a:prstGeom prst="triangl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20" name="Прямая соединительная линия 19"/>
          <p:cNvCxnSpPr>
            <a:endCxn id="1028" idx="0"/>
          </p:cNvCxnSpPr>
          <p:nvPr/>
        </p:nvCxnSpPr>
        <p:spPr>
          <a:xfrm>
            <a:off x="4674852" y="1594224"/>
            <a:ext cx="1" cy="62445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Левая фигурная скобка 24"/>
          <p:cNvSpPr/>
          <p:nvPr/>
        </p:nvSpPr>
        <p:spPr>
          <a:xfrm rot="5400000" flipH="1">
            <a:off x="3664748" y="-396316"/>
            <a:ext cx="630288" cy="6552728"/>
          </a:xfrm>
          <a:prstGeom prst="leftBrace">
            <a:avLst>
              <a:gd name="adj1" fmla="val 8333"/>
              <a:gd name="adj2" fmla="val 4845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1520" y="188640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МОГУ УЗНАТЬ…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54" y="5013176"/>
            <a:ext cx="66389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54" y="5135413"/>
            <a:ext cx="6662737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253" y="4369649"/>
            <a:ext cx="109537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54" y="4824263"/>
            <a:ext cx="109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42" y="4828159"/>
            <a:ext cx="109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254" y="4876895"/>
            <a:ext cx="109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687" y="4403144"/>
            <a:ext cx="481013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165196" y="4195975"/>
            <a:ext cx="1255713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173" y="4298003"/>
            <a:ext cx="1255713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39551" y="3501008"/>
            <a:ext cx="7789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  <a:cs typeface="Times New Roman" pitchFamily="18" charset="0"/>
              </a:rPr>
              <a:t>ХОЧУ  СПРОСИТЬ…</a:t>
            </a:r>
            <a:endParaRPr lang="ru-RU" sz="4000" b="1" i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99166" y="1077964"/>
            <a:ext cx="1515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prstClr val="black"/>
                </a:solidFill>
              </a:rPr>
              <a:t>60 КМ/Ч</a:t>
            </a:r>
            <a:endParaRPr lang="ru-RU" sz="2800" b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59132" y="1170617"/>
            <a:ext cx="1536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prstClr val="black"/>
                </a:solidFill>
              </a:rPr>
              <a:t>5</a:t>
            </a:r>
            <a:r>
              <a:rPr lang="ru-RU" sz="2800" b="1" dirty="0" smtClean="0">
                <a:solidFill>
                  <a:prstClr val="black"/>
                </a:solidFill>
              </a:rPr>
              <a:t>0 КМ/Ч</a:t>
            </a:r>
            <a:endParaRPr lang="ru-RU" sz="2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67944" y="5805265"/>
            <a:ext cx="552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FF0000"/>
                </a:solidFill>
              </a:rPr>
              <a:t>?</a:t>
            </a:r>
            <a:endParaRPr lang="ru-RU" sz="5400" b="1" dirty="0" smtClean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567" y="49454"/>
            <a:ext cx="1478617" cy="1103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48"/>
            <a:ext cx="1764212" cy="1174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939" y="4880899"/>
            <a:ext cx="109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292" y="4864210"/>
            <a:ext cx="109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16" y="4872170"/>
            <a:ext cx="109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421" y="4880514"/>
            <a:ext cx="109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027" y="4872169"/>
            <a:ext cx="109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106" y="4865936"/>
            <a:ext cx="109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765" y="4854467"/>
            <a:ext cx="109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643" y="4854468"/>
            <a:ext cx="109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725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908720"/>
            <a:ext cx="8003232" cy="50891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/>
            </a:r>
            <a:br>
              <a:rPr lang="ru-RU" sz="3600" b="1" dirty="0" smtClean="0">
                <a:solidFill>
                  <a:srgbClr val="0070C0"/>
                </a:solidFill>
              </a:rPr>
            </a:br>
            <a:r>
              <a:rPr lang="ru-RU" sz="3600" b="1" dirty="0">
                <a:solidFill>
                  <a:srgbClr val="0070C0"/>
                </a:solidFill>
              </a:rPr>
              <a:t/>
            </a:r>
            <a:br>
              <a:rPr lang="ru-RU" sz="3600" b="1" dirty="0">
                <a:solidFill>
                  <a:srgbClr val="0070C0"/>
                </a:solidFill>
              </a:rPr>
            </a:br>
            <a:r>
              <a:rPr lang="ru-RU" sz="3600" b="1" dirty="0" smtClean="0">
                <a:solidFill>
                  <a:srgbClr val="0070C0"/>
                </a:solidFill>
              </a:rPr>
              <a:t>В </a:t>
            </a:r>
            <a:r>
              <a:rPr lang="ru-RU" sz="3600" b="1" dirty="0" smtClean="0">
                <a:solidFill>
                  <a:srgbClr val="0070C0"/>
                </a:solidFill>
              </a:rPr>
              <a:t>1960–1970 </a:t>
            </a:r>
            <a:r>
              <a:rPr lang="ru-RU" sz="3600" b="1" dirty="0" smtClean="0">
                <a:solidFill>
                  <a:srgbClr val="0070C0"/>
                </a:solidFill>
              </a:rPr>
              <a:t>годы наши </a:t>
            </a:r>
            <a:r>
              <a:rPr lang="ru-RU" sz="3600" b="1" dirty="0" err="1" smtClean="0">
                <a:solidFill>
                  <a:srgbClr val="0070C0"/>
                </a:solidFill>
              </a:rPr>
              <a:t>МАЗы</a:t>
            </a:r>
            <a:r>
              <a:rPr lang="ru-RU" sz="3600" b="1" dirty="0" smtClean="0">
                <a:solidFill>
                  <a:srgbClr val="0070C0"/>
                </a:solidFill>
              </a:rPr>
              <a:t> </a:t>
            </a:r>
            <a:r>
              <a:rPr lang="ru-RU" sz="3600" b="1" dirty="0" smtClean="0">
                <a:solidFill>
                  <a:srgbClr val="0070C0"/>
                </a:solidFill>
              </a:rPr>
              <a:t/>
            </a:r>
            <a:br>
              <a:rPr lang="ru-RU" sz="3600" b="1" dirty="0" smtClean="0">
                <a:solidFill>
                  <a:srgbClr val="0070C0"/>
                </a:solidFill>
              </a:rPr>
            </a:br>
            <a:r>
              <a:rPr lang="ru-RU" sz="3600" b="1" dirty="0" smtClean="0">
                <a:solidFill>
                  <a:srgbClr val="0070C0"/>
                </a:solidFill>
              </a:rPr>
              <a:t>и </a:t>
            </a:r>
            <a:r>
              <a:rPr lang="ru-RU" sz="3600" b="1" dirty="0" err="1" smtClean="0">
                <a:solidFill>
                  <a:srgbClr val="0070C0"/>
                </a:solidFill>
              </a:rPr>
              <a:t>БелАЗы</a:t>
            </a:r>
            <a:r>
              <a:rPr lang="ru-RU" sz="3600" b="1" dirty="0" smtClean="0">
                <a:solidFill>
                  <a:srgbClr val="0070C0"/>
                </a:solidFill>
              </a:rPr>
              <a:t> работали </a:t>
            </a:r>
            <a:r>
              <a:rPr lang="ru-RU" sz="3600" b="1" dirty="0" smtClean="0">
                <a:solidFill>
                  <a:srgbClr val="0070C0"/>
                </a:solidFill>
              </a:rPr>
              <a:t>в 25 </a:t>
            </a:r>
            <a:r>
              <a:rPr lang="ru-RU" sz="3600" b="1" dirty="0" smtClean="0">
                <a:solidFill>
                  <a:srgbClr val="0070C0"/>
                </a:solidFill>
              </a:rPr>
              <a:t>странах, </a:t>
            </a:r>
            <a:br>
              <a:rPr lang="ru-RU" sz="3600" b="1" dirty="0" smtClean="0">
                <a:solidFill>
                  <a:srgbClr val="0070C0"/>
                </a:solidFill>
              </a:rPr>
            </a:br>
            <a:r>
              <a:rPr lang="ru-RU" sz="3600" b="1" dirty="0" smtClean="0">
                <a:solidFill>
                  <a:srgbClr val="0070C0"/>
                </a:solidFill>
              </a:rPr>
              <a:t>в 1990 году — </a:t>
            </a:r>
            <a:r>
              <a:rPr lang="ru-RU" sz="3600" b="1" dirty="0" smtClean="0">
                <a:solidFill>
                  <a:srgbClr val="0070C0"/>
                </a:solidFill>
              </a:rPr>
              <a:t>в 50 </a:t>
            </a:r>
            <a:r>
              <a:rPr lang="ru-RU" sz="3600" b="1" dirty="0" smtClean="0">
                <a:solidFill>
                  <a:srgbClr val="0070C0"/>
                </a:solidFill>
              </a:rPr>
              <a:t>странах. 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4" y="116632"/>
            <a:ext cx="7200800" cy="523220"/>
          </a:xfrm>
          <a:prstGeom prst="rect">
            <a:avLst/>
          </a:prstGeom>
          <a:gradFill flip="none" rotWithShape="1">
            <a:gsLst>
              <a:gs pos="0">
                <a:srgbClr val="FFFFFF">
                  <a:shade val="30000"/>
                  <a:satMod val="115000"/>
                </a:srgbClr>
              </a:gs>
              <a:gs pos="50000">
                <a:srgbClr val="FFFFFF">
                  <a:shade val="67500"/>
                  <a:satMod val="115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lin ang="13500000" scaled="1"/>
            <a:tileRect/>
          </a:gra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i="1" dirty="0">
                <a:solidFill>
                  <a:srgbClr val="FF0000"/>
                </a:solidFill>
              </a:rPr>
              <a:t>Исторический календарь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224" y="2971525"/>
            <a:ext cx="4358620" cy="2905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96" y="2955401"/>
            <a:ext cx="3900849" cy="2921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933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721924" y="2348880"/>
            <a:ext cx="655272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703528" y="2204864"/>
            <a:ext cx="0" cy="28803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257" y="2114911"/>
            <a:ext cx="109738" cy="377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741" y="2147180"/>
            <a:ext cx="109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Прямая со стрелкой 13"/>
          <p:cNvCxnSpPr/>
          <p:nvPr/>
        </p:nvCxnSpPr>
        <p:spPr>
          <a:xfrm>
            <a:off x="721924" y="1796807"/>
            <a:ext cx="121581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Левая фигурная скобка 24"/>
          <p:cNvSpPr/>
          <p:nvPr/>
        </p:nvSpPr>
        <p:spPr>
          <a:xfrm rot="5400000" flipH="1">
            <a:off x="3664748" y="-396316"/>
            <a:ext cx="630288" cy="6552728"/>
          </a:xfrm>
          <a:prstGeom prst="leftBrace">
            <a:avLst>
              <a:gd name="adj1" fmla="val 8333"/>
              <a:gd name="adj2" fmla="val 4845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1520" y="188640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МОГУ УЗНАТЬ…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28" y="4949462"/>
            <a:ext cx="7722424" cy="14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27" y="5129272"/>
            <a:ext cx="7722525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27" y="4794951"/>
            <a:ext cx="109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5" y="4802958"/>
            <a:ext cx="109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024" y="4832270"/>
            <a:ext cx="109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97" y="4298003"/>
            <a:ext cx="2018289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1" y="1196751"/>
            <a:ext cx="1584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prstClr val="black"/>
                </a:solidFill>
              </a:rPr>
              <a:t>60 КМ/Ч</a:t>
            </a:r>
            <a:endParaRPr lang="ru-RU" sz="2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55976" y="5733256"/>
            <a:ext cx="9361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</a:rPr>
              <a:t>?</a:t>
            </a:r>
            <a:endParaRPr lang="ru-RU" sz="66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79912" y="3195193"/>
            <a:ext cx="836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 </a:t>
            </a:r>
            <a:r>
              <a:rPr lang="ru-RU" sz="5400" b="1" dirty="0" smtClean="0">
                <a:solidFill>
                  <a:srgbClr val="FF0000"/>
                </a:solidFill>
              </a:rPr>
              <a:t>?</a:t>
            </a:r>
            <a:r>
              <a:rPr lang="ru-RU" sz="3600" b="1" dirty="0" smtClean="0">
                <a:solidFill>
                  <a:srgbClr val="FF0000"/>
                </a:solidFill>
              </a:rPr>
              <a:t>                  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818" y="2159965"/>
            <a:ext cx="109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761" y="2168494"/>
            <a:ext cx="109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941" y="2162098"/>
            <a:ext cx="109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21" y="4848650"/>
            <a:ext cx="109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809686"/>
            <a:ext cx="109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824263"/>
            <a:ext cx="109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58196" y="3933056"/>
            <a:ext cx="2085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prstClr val="black"/>
                </a:solidFill>
              </a:rPr>
              <a:t>70 км/ч</a:t>
            </a:r>
            <a:endParaRPr lang="ru-RU" sz="3600" b="1" dirty="0">
              <a:solidFill>
                <a:prstClr val="black"/>
              </a:solidFill>
            </a:endParaRPr>
          </a:p>
        </p:txBody>
      </p:sp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86" y="3156096"/>
            <a:ext cx="1405466" cy="93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4" y="119981"/>
            <a:ext cx="1727699" cy="1076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675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721924" y="2348880"/>
            <a:ext cx="655272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703528" y="2204864"/>
            <a:ext cx="0" cy="28803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257" y="2114911"/>
            <a:ext cx="109738" cy="377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741" y="2147180"/>
            <a:ext cx="109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Прямая со стрелкой 13"/>
          <p:cNvCxnSpPr/>
          <p:nvPr/>
        </p:nvCxnSpPr>
        <p:spPr>
          <a:xfrm>
            <a:off x="721924" y="1796807"/>
            <a:ext cx="121581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Левая фигурная скобка 24"/>
          <p:cNvSpPr/>
          <p:nvPr/>
        </p:nvSpPr>
        <p:spPr>
          <a:xfrm rot="5400000" flipH="1">
            <a:off x="3664748" y="-396316"/>
            <a:ext cx="630288" cy="6552728"/>
          </a:xfrm>
          <a:prstGeom prst="leftBrace">
            <a:avLst>
              <a:gd name="adj1" fmla="val 8333"/>
              <a:gd name="adj2" fmla="val 4845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28" y="4949462"/>
            <a:ext cx="7722424" cy="14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27" y="5129272"/>
            <a:ext cx="7722525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27" y="4794951"/>
            <a:ext cx="109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5" y="4802958"/>
            <a:ext cx="109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024" y="4832270"/>
            <a:ext cx="109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97" y="4298003"/>
            <a:ext cx="2018289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1" y="1196751"/>
            <a:ext cx="1584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prstClr val="black"/>
                </a:solidFill>
              </a:rPr>
              <a:t>60 КМ/Ч</a:t>
            </a:r>
            <a:endParaRPr lang="ru-RU" sz="2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63888" y="5733256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FF0000"/>
                </a:solidFill>
              </a:rPr>
              <a:t>350 км</a:t>
            </a:r>
            <a:endParaRPr lang="ru-RU" sz="5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91880" y="3195193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 </a:t>
            </a:r>
            <a:r>
              <a:rPr lang="ru-RU" sz="5400" dirty="0" smtClean="0">
                <a:solidFill>
                  <a:srgbClr val="FF0000"/>
                </a:solidFill>
              </a:rPr>
              <a:t>300 км</a:t>
            </a:r>
            <a:r>
              <a:rPr lang="ru-RU" sz="3600" b="1" dirty="0" smtClean="0">
                <a:solidFill>
                  <a:srgbClr val="FF0000"/>
                </a:solidFill>
              </a:rPr>
              <a:t>                  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818" y="2159965"/>
            <a:ext cx="109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761" y="2168494"/>
            <a:ext cx="109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941" y="2162098"/>
            <a:ext cx="109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32" y="63598"/>
            <a:ext cx="1203975" cy="1133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21" y="4848650"/>
            <a:ext cx="109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809686"/>
            <a:ext cx="109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824263"/>
            <a:ext cx="109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58196" y="3933056"/>
            <a:ext cx="2085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70 км/ч</a:t>
            </a:r>
            <a:endParaRPr lang="ru-RU" sz="3600" b="1" dirty="0"/>
          </a:p>
        </p:txBody>
      </p:sp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86" y="3156096"/>
            <a:ext cx="1405466" cy="93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329" y="3530329"/>
            <a:ext cx="56003" cy="186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104" y="3742295"/>
            <a:ext cx="57228" cy="190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3" name="Picture 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695" y="2546320"/>
            <a:ext cx="49753" cy="165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5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660" y="4067308"/>
            <a:ext cx="55563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6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769" y="4316258"/>
            <a:ext cx="55563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7" name="Picture 1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769" y="4529231"/>
            <a:ext cx="55563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8" name="Picture 1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662" y="4794951"/>
            <a:ext cx="55563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9" name="Picture 1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769" y="3336925"/>
            <a:ext cx="55563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0" name="Picture 2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769" y="3100735"/>
            <a:ext cx="55563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1" name="Picture 2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878" y="2813695"/>
            <a:ext cx="55563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2" name="Picture 2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870" y="2552228"/>
            <a:ext cx="55563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517398" y="3792691"/>
            <a:ext cx="648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?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28" name="Левая круглая скобка 27"/>
          <p:cNvSpPr/>
          <p:nvPr/>
        </p:nvSpPr>
        <p:spPr>
          <a:xfrm rot="5400000">
            <a:off x="7759721" y="4237191"/>
            <a:ext cx="224963" cy="997959"/>
          </a:xfrm>
          <a:prstGeom prst="leftBracket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89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08073"/>
            <a:ext cx="7482465" cy="135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76871"/>
            <a:ext cx="5586813" cy="102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4" r="4887"/>
          <a:stretch/>
        </p:blipFill>
        <p:spPr bwMode="auto">
          <a:xfrm>
            <a:off x="7570611" y="2924943"/>
            <a:ext cx="1403927" cy="1051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7" r="4608"/>
          <a:stretch/>
        </p:blipFill>
        <p:spPr bwMode="auto">
          <a:xfrm>
            <a:off x="4040935" y="1177748"/>
            <a:ext cx="1611844" cy="120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Левая круглая скобка 4"/>
          <p:cNvSpPr/>
          <p:nvPr/>
        </p:nvSpPr>
        <p:spPr>
          <a:xfrm rot="5400000">
            <a:off x="6516711" y="2881843"/>
            <a:ext cx="255788" cy="1728192"/>
          </a:xfrm>
          <a:prstGeom prst="leftBracket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780509" y="2868574"/>
            <a:ext cx="1790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50 км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998" y="2285279"/>
            <a:ext cx="55563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844" y="2528531"/>
            <a:ext cx="55563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779" y="2830486"/>
            <a:ext cx="55563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535" y="3053555"/>
            <a:ext cx="55563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407" y="3356008"/>
            <a:ext cx="55563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6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188" y="3557026"/>
            <a:ext cx="55563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392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9143999" cy="6128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" t="13756" r="4930" b="-1209"/>
          <a:stretch/>
        </p:blipFill>
        <p:spPr bwMode="auto">
          <a:xfrm>
            <a:off x="56950" y="2743200"/>
            <a:ext cx="1587124" cy="1133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2" b="6906"/>
          <a:stretch/>
        </p:blipFill>
        <p:spPr bwMode="auto">
          <a:xfrm>
            <a:off x="104635" y="4221088"/>
            <a:ext cx="1635269" cy="1043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807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363272" cy="76470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МАТЕМАТИЧЕСКАЯ КАРУСЕЛЬ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20688"/>
            <a:ext cx="2699792" cy="6237312"/>
          </a:xfr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430 + 70</a:t>
            </a:r>
          </a:p>
          <a:p>
            <a:pPr marL="0" indent="0" algn="ctr">
              <a:buNone/>
            </a:pPr>
            <a:endParaRPr lang="ru-RU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sz="3600" dirty="0" smtClean="0"/>
              <a:t>×</a:t>
            </a:r>
            <a:r>
              <a:rPr lang="ru-RU" sz="3600" b="1" i="1" dirty="0" smtClean="0"/>
              <a:t>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800</a:t>
            </a: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– 20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000</a:t>
            </a:r>
          </a:p>
          <a:p>
            <a:pPr marL="0" indent="0" algn="ctr">
              <a:buNone/>
            </a:pPr>
            <a:endParaRPr lang="ru-RU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: 200</a:t>
            </a: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45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99792" y="630809"/>
            <a:ext cx="2736304" cy="6494085"/>
          </a:xfrm>
          <a:prstGeom prst="rect">
            <a:avLst/>
          </a:prstGeom>
          <a:solidFill>
            <a:srgbClr val="00B05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5600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3400</a:t>
            </a: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: 45</a:t>
            </a:r>
          </a:p>
          <a:p>
            <a:pPr algn="ctr"/>
            <a:endParaRPr lang="ru-RU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/>
              <a:t>×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150</a:t>
            </a: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6000</a:t>
            </a: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: 300</a:t>
            </a:r>
          </a:p>
          <a:p>
            <a:pPr algn="ctr"/>
            <a:r>
              <a:rPr lang="ru-RU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1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36096" y="630809"/>
            <a:ext cx="3672408" cy="6093976"/>
          </a:xfrm>
          <a:prstGeom prst="rect">
            <a:avLst/>
          </a:prstGeom>
          <a:solidFill>
            <a:srgbClr val="0070C0"/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420 000 + 540 000</a:t>
            </a:r>
          </a:p>
          <a:p>
            <a:pPr algn="ctr"/>
            <a:endParaRPr lang="ru-RU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1200</a:t>
            </a: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dirty="0"/>
              <a:t>×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900</a:t>
            </a: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: 300</a:t>
            </a:r>
          </a:p>
          <a:p>
            <a:pPr algn="ctr"/>
            <a:endParaRPr lang="ru-RU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1495</a:t>
            </a: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88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9143999" cy="6128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" t="13756" r="4930" b="-1209"/>
          <a:stretch/>
        </p:blipFill>
        <p:spPr bwMode="auto">
          <a:xfrm>
            <a:off x="179512" y="2743200"/>
            <a:ext cx="1587124" cy="1133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2" b="6906"/>
          <a:stretch/>
        </p:blipFill>
        <p:spPr bwMode="auto">
          <a:xfrm>
            <a:off x="1043608" y="4221088"/>
            <a:ext cx="1635269" cy="1043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465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9143999" cy="6128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" t="13756" r="4930" b="-1209"/>
          <a:stretch/>
        </p:blipFill>
        <p:spPr bwMode="auto">
          <a:xfrm>
            <a:off x="467544" y="2760216"/>
            <a:ext cx="1587124" cy="1133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2" b="6906"/>
          <a:stretch/>
        </p:blipFill>
        <p:spPr bwMode="auto">
          <a:xfrm>
            <a:off x="1907704" y="4215044"/>
            <a:ext cx="1635269" cy="1043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708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9143999" cy="6128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" t="13756" r="4930" b="-1209"/>
          <a:stretch/>
        </p:blipFill>
        <p:spPr bwMode="auto">
          <a:xfrm>
            <a:off x="971600" y="2788351"/>
            <a:ext cx="1587124" cy="1133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2" b="6906"/>
          <a:stretch/>
        </p:blipFill>
        <p:spPr bwMode="auto">
          <a:xfrm>
            <a:off x="3534347" y="4215043"/>
            <a:ext cx="1635269" cy="1043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705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9143999" cy="6128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" t="13756" r="4930" b="-1209"/>
          <a:stretch/>
        </p:blipFill>
        <p:spPr bwMode="auto">
          <a:xfrm>
            <a:off x="1331640" y="2788351"/>
            <a:ext cx="1587124" cy="1133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2" b="6906"/>
          <a:stretch/>
        </p:blipFill>
        <p:spPr bwMode="auto">
          <a:xfrm>
            <a:off x="4716016" y="4215042"/>
            <a:ext cx="1635269" cy="1043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1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9143999" cy="6128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" t="13756" r="4930" b="-1209"/>
          <a:stretch/>
        </p:blipFill>
        <p:spPr bwMode="auto">
          <a:xfrm>
            <a:off x="2195736" y="2829737"/>
            <a:ext cx="1587124" cy="1133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2" b="6906"/>
          <a:stretch/>
        </p:blipFill>
        <p:spPr bwMode="auto">
          <a:xfrm>
            <a:off x="5940152" y="4187044"/>
            <a:ext cx="1635269" cy="1043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931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9143999" cy="6128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" t="13756" r="4930" b="-1209"/>
          <a:stretch/>
        </p:blipFill>
        <p:spPr bwMode="auto">
          <a:xfrm>
            <a:off x="3203848" y="2953219"/>
            <a:ext cx="1587124" cy="1133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2" b="6906"/>
          <a:stretch/>
        </p:blipFill>
        <p:spPr bwMode="auto">
          <a:xfrm>
            <a:off x="7380312" y="4077071"/>
            <a:ext cx="1635269" cy="1043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516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908720"/>
            <a:ext cx="8003232" cy="50891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/>
            </a:r>
            <a:br>
              <a:rPr lang="ru-RU" sz="3600" b="1" dirty="0" smtClean="0">
                <a:solidFill>
                  <a:srgbClr val="0070C0"/>
                </a:solidFill>
              </a:rPr>
            </a:br>
            <a:r>
              <a:rPr lang="ru-RU" sz="3600" b="1" dirty="0">
                <a:solidFill>
                  <a:srgbClr val="0070C0"/>
                </a:solidFill>
              </a:rPr>
              <a:t/>
            </a:r>
            <a:br>
              <a:rPr lang="ru-RU" sz="3600" b="1" dirty="0">
                <a:solidFill>
                  <a:srgbClr val="0070C0"/>
                </a:solidFill>
              </a:rPr>
            </a:b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1600" y="204929"/>
            <a:ext cx="7200800" cy="523220"/>
          </a:xfrm>
          <a:prstGeom prst="rect">
            <a:avLst/>
          </a:prstGeom>
          <a:gradFill flip="none" rotWithShape="1">
            <a:gsLst>
              <a:gs pos="0">
                <a:srgbClr val="FFFFFF">
                  <a:shade val="30000"/>
                  <a:satMod val="115000"/>
                </a:srgbClr>
              </a:gs>
              <a:gs pos="50000">
                <a:srgbClr val="FFFFFF">
                  <a:shade val="67500"/>
                  <a:satMod val="115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lin ang="13500000" scaled="1"/>
            <a:tileRect/>
          </a:gra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i="1" dirty="0">
                <a:solidFill>
                  <a:srgbClr val="FF0000"/>
                </a:solidFill>
              </a:rPr>
              <a:t>Исторический календарь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819424"/>
            <a:ext cx="4680520" cy="6038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После </a:t>
            </a:r>
            <a:r>
              <a:rPr lang="ru-RU" sz="2800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освобождения </a:t>
            </a:r>
            <a:r>
              <a:rPr lang="ru-RU" sz="28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Беларуси от немецко-фашистских захватчиков начала </a:t>
            </a:r>
            <a:r>
              <a:rPr lang="ru-RU" sz="2800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оживать </a:t>
            </a:r>
            <a:r>
              <a:rPr lang="ru-RU" sz="28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28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и </a:t>
            </a:r>
            <a:r>
              <a:rPr lang="ru-RU" sz="2800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спортивная </a:t>
            </a:r>
            <a:r>
              <a:rPr lang="ru-RU" sz="28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жизнь нашей страны. </a:t>
            </a:r>
            <a:r>
              <a:rPr lang="ru-RU" sz="2800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Уже в феврале 1945 года в посёлке Уручье возле Минска состоялось Первенство Республики </a:t>
            </a:r>
            <a:r>
              <a:rPr lang="ru-RU" sz="28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28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по </a:t>
            </a:r>
            <a:r>
              <a:rPr lang="ru-RU" sz="2800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лыжному спорту, </a:t>
            </a:r>
            <a:r>
              <a:rPr lang="ru-RU" sz="28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28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в </a:t>
            </a:r>
            <a:r>
              <a:rPr lang="ru-RU" sz="2800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котором приняли участие 120 человек из 10 городов. </a:t>
            </a:r>
            <a:endParaRPr lang="ru-RU" sz="2800" b="1" dirty="0">
              <a:solidFill>
                <a:srgbClr val="0070C0"/>
              </a:solidFill>
              <a:ea typeface="Calibri"/>
              <a:cs typeface="Times New Roman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84784"/>
            <a:ext cx="4193048" cy="3946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556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 flipV="1">
            <a:off x="755576" y="1808820"/>
            <a:ext cx="7200800" cy="3600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755576" y="4077072"/>
            <a:ext cx="496855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755576" y="1731183"/>
            <a:ext cx="0" cy="21602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607" y="1674422"/>
            <a:ext cx="1095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207" y="1674422"/>
            <a:ext cx="1095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083" y="3924672"/>
            <a:ext cx="1095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359" y="3910096"/>
            <a:ext cx="1095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07" y="3932466"/>
            <a:ext cx="1095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Левая круглая скобка 21"/>
          <p:cNvSpPr/>
          <p:nvPr/>
        </p:nvSpPr>
        <p:spPr>
          <a:xfrm rot="16200000">
            <a:off x="6636482" y="897832"/>
            <a:ext cx="355670" cy="2249654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5714001" y="3645024"/>
            <a:ext cx="0" cy="1440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427" y="3435351"/>
            <a:ext cx="12700" cy="14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613" y="3211513"/>
            <a:ext cx="12700" cy="14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263" y="2996952"/>
            <a:ext cx="12700" cy="14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263" y="2780928"/>
            <a:ext cx="12700" cy="14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913" y="2508576"/>
            <a:ext cx="12700" cy="14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140" y="2299242"/>
            <a:ext cx="12700" cy="14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904" y="2127469"/>
            <a:ext cx="12700" cy="14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090" y="1874182"/>
            <a:ext cx="12700" cy="14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0" name="Прямая со стрелкой 29"/>
          <p:cNvCxnSpPr/>
          <p:nvPr/>
        </p:nvCxnSpPr>
        <p:spPr>
          <a:xfrm>
            <a:off x="700807" y="1124744"/>
            <a:ext cx="264705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45" name="Прямая со стрелкой 1044"/>
          <p:cNvCxnSpPr/>
          <p:nvPr/>
        </p:nvCxnSpPr>
        <p:spPr>
          <a:xfrm>
            <a:off x="780911" y="3357563"/>
            <a:ext cx="1918881" cy="49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9" name="TextBox 1048"/>
          <p:cNvSpPr txBox="1"/>
          <p:nvPr/>
        </p:nvSpPr>
        <p:spPr>
          <a:xfrm>
            <a:off x="1043607" y="332656"/>
            <a:ext cx="2141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14 км/ч</a:t>
            </a:r>
            <a:endParaRPr lang="ru-RU" sz="4000" b="1" dirty="0"/>
          </a:p>
        </p:txBody>
      </p:sp>
      <p:sp>
        <p:nvSpPr>
          <p:cNvPr id="1050" name="TextBox 1049"/>
          <p:cNvSpPr txBox="1"/>
          <p:nvPr/>
        </p:nvSpPr>
        <p:spPr>
          <a:xfrm>
            <a:off x="810344" y="2654626"/>
            <a:ext cx="2105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12 км/ч</a:t>
            </a:r>
            <a:endParaRPr lang="ru-RU" sz="4000" b="1" dirty="0"/>
          </a:p>
        </p:txBody>
      </p:sp>
      <p:sp>
        <p:nvSpPr>
          <p:cNvPr id="1052" name="TextBox 1051"/>
          <p:cNvSpPr txBox="1"/>
          <p:nvPr/>
        </p:nvSpPr>
        <p:spPr>
          <a:xfrm>
            <a:off x="6516216" y="2020232"/>
            <a:ext cx="792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rgbClr val="FF0000"/>
                </a:solidFill>
              </a:rPr>
              <a:t>?</a:t>
            </a:r>
            <a:endParaRPr lang="ru-RU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77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</a:pPr>
            <a:r>
              <a:rPr lang="ru-RU" sz="3600" dirty="0">
                <a:ea typeface="Calibri"/>
                <a:cs typeface="Times New Roman"/>
              </a:rPr>
              <a:t/>
            </a:r>
            <a:br>
              <a:rPr lang="ru-RU" sz="3600" dirty="0">
                <a:ea typeface="Calibri"/>
                <a:cs typeface="Times New Roman"/>
              </a:rPr>
            </a:br>
            <a:r>
              <a:rPr lang="ru-RU" sz="3600" b="1" i="1" dirty="0">
                <a:solidFill>
                  <a:srgbClr val="000000"/>
                </a:solidFill>
                <a:latin typeface="+mn-lt"/>
                <a:ea typeface="Calibri"/>
                <a:cs typeface="Times New Roman"/>
              </a:rPr>
              <a:t>Задачи на движение нужно уметь решать</a:t>
            </a:r>
            <a:r>
              <a:rPr lang="ru-RU" sz="3600" b="1" i="1" dirty="0" smtClean="0">
                <a:solidFill>
                  <a:srgbClr val="000000"/>
                </a:solidFill>
                <a:latin typeface="+mn-lt"/>
                <a:ea typeface="Calibri"/>
                <a:cs typeface="Times New Roman"/>
              </a:rPr>
              <a:t>,</a:t>
            </a:r>
            <a:r>
              <a:rPr lang="ru-RU" sz="3600" b="1" dirty="0">
                <a:latin typeface="+mn-lt"/>
                <a:ea typeface="Calibri"/>
                <a:cs typeface="Times New Roman"/>
              </a:rPr>
              <a:t/>
            </a:r>
            <a:br>
              <a:rPr lang="ru-RU" sz="3600" b="1" dirty="0">
                <a:latin typeface="+mn-lt"/>
                <a:ea typeface="Calibri"/>
                <a:cs typeface="Times New Roman"/>
              </a:rPr>
            </a:br>
            <a:r>
              <a:rPr lang="ru-RU" sz="3600" b="1" i="1" dirty="0" smtClean="0">
                <a:solidFill>
                  <a:srgbClr val="000000"/>
                </a:solidFill>
                <a:latin typeface="+mn-lt"/>
                <a:ea typeface="Calibri"/>
              </a:rPr>
              <a:t>и </a:t>
            </a:r>
            <a:r>
              <a:rPr lang="ru-RU" sz="3600" b="1" i="1" dirty="0">
                <a:solidFill>
                  <a:srgbClr val="000000"/>
                </a:solidFill>
                <a:latin typeface="+mn-lt"/>
                <a:ea typeface="Calibri"/>
              </a:rPr>
              <a:t>правила дорожного движения </a:t>
            </a:r>
            <a:r>
              <a:rPr lang="ru-RU" sz="3600" b="1" i="1" dirty="0" smtClean="0">
                <a:solidFill>
                  <a:srgbClr val="000000"/>
                </a:solidFill>
                <a:latin typeface="+mn-lt"/>
                <a:ea typeface="Calibri"/>
              </a:rPr>
              <a:t/>
            </a:r>
            <a:br>
              <a:rPr lang="ru-RU" sz="3600" b="1" i="1" dirty="0" smtClean="0">
                <a:solidFill>
                  <a:srgbClr val="000000"/>
                </a:solidFill>
                <a:latin typeface="+mn-lt"/>
                <a:ea typeface="Calibri"/>
              </a:rPr>
            </a:br>
            <a:r>
              <a:rPr lang="ru-RU" sz="3600" b="1" i="1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ru-RU" sz="3600" b="1" i="1" dirty="0" smtClean="0">
                <a:solidFill>
                  <a:srgbClr val="000000"/>
                </a:solidFill>
                <a:latin typeface="+mn-lt"/>
                <a:ea typeface="Calibri"/>
              </a:rPr>
              <a:t>                                                      надо </a:t>
            </a:r>
            <a:r>
              <a:rPr lang="ru-RU" sz="3600" b="1" i="1" dirty="0">
                <a:solidFill>
                  <a:srgbClr val="000000"/>
                </a:solidFill>
                <a:latin typeface="+mn-lt"/>
                <a:ea typeface="Calibri"/>
              </a:rPr>
              <a:t>соблюдать</a:t>
            </a:r>
            <a:endParaRPr lang="ru-RU" sz="3600" b="1" dirty="0">
              <a:latin typeface="+mn-lt"/>
            </a:endParaRPr>
          </a:p>
        </p:txBody>
      </p:sp>
      <p:pic>
        <p:nvPicPr>
          <p:cNvPr id="4" name="Веселая физминутка на внимание со Светофором Светофоровичем🚦🤗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4938" y="1600200"/>
            <a:ext cx="6335712" cy="4525963"/>
          </a:xfrm>
        </p:spPr>
      </p:pic>
    </p:spTree>
    <p:extLst>
      <p:ext uri="{BB962C8B-B14F-4D97-AF65-F5344CB8AC3E}">
        <p14:creationId xmlns:p14="http://schemas.microsoft.com/office/powerpoint/2010/main" val="177485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908720"/>
            <a:ext cx="8003232" cy="50891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/>
            </a:r>
            <a:br>
              <a:rPr lang="ru-RU" sz="3600" b="1" dirty="0" smtClean="0">
                <a:solidFill>
                  <a:srgbClr val="0070C0"/>
                </a:solidFill>
              </a:rPr>
            </a:br>
            <a:r>
              <a:rPr lang="ru-RU" sz="3600" b="1" dirty="0">
                <a:solidFill>
                  <a:srgbClr val="0070C0"/>
                </a:solidFill>
              </a:rPr>
              <a:t/>
            </a:r>
            <a:br>
              <a:rPr lang="ru-RU" sz="3600" b="1" dirty="0">
                <a:solidFill>
                  <a:srgbClr val="0070C0"/>
                </a:solidFill>
              </a:rPr>
            </a:b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4" y="116632"/>
            <a:ext cx="7200800" cy="523220"/>
          </a:xfrm>
          <a:prstGeom prst="rect">
            <a:avLst/>
          </a:prstGeom>
          <a:gradFill flip="none" rotWithShape="1">
            <a:gsLst>
              <a:gs pos="0">
                <a:srgbClr val="FFFFFF">
                  <a:shade val="30000"/>
                  <a:satMod val="115000"/>
                </a:srgbClr>
              </a:gs>
              <a:gs pos="50000">
                <a:srgbClr val="FFFFFF">
                  <a:shade val="67500"/>
                  <a:satMod val="115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lin ang="13500000" scaled="1"/>
            <a:tileRect/>
          </a:gra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i="1" dirty="0">
                <a:solidFill>
                  <a:srgbClr val="FF0000"/>
                </a:solidFill>
              </a:rPr>
              <a:t>Исторический календарь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1540" y="764705"/>
            <a:ext cx="8280920" cy="207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2800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Сразу же после войны стали восстанавливаться </a:t>
            </a:r>
            <a:r>
              <a:rPr lang="ru-RU" sz="28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школы, в </a:t>
            </a:r>
            <a:r>
              <a:rPr lang="ru-RU" sz="2800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первую </a:t>
            </a:r>
            <a:r>
              <a:rPr lang="ru-RU" sz="28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очередь — </a:t>
            </a:r>
            <a:r>
              <a:rPr lang="ru-RU" sz="28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начальные. Основными </a:t>
            </a:r>
            <a:r>
              <a:rPr lang="ru-RU" sz="28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учебными предметами </a:t>
            </a:r>
            <a:r>
              <a:rPr lang="ru-RU" sz="2800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были математика, письмо, </a:t>
            </a:r>
            <a:r>
              <a:rPr lang="ru-RU" sz="28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чтение, природоведение.</a:t>
            </a:r>
            <a:endParaRPr lang="ru-RU" sz="2800" b="1" dirty="0">
              <a:solidFill>
                <a:srgbClr val="0070C0"/>
              </a:solidFill>
              <a:ea typeface="Calibri"/>
              <a:cs typeface="Times New Roman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801604"/>
            <a:ext cx="6052444" cy="3795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275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363272" cy="76470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МАТЕМАТИЧЕСКАЯ КАРУСЕЛЬ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20688"/>
            <a:ext cx="2699792" cy="6237312"/>
          </a:xfr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430 + 70</a:t>
            </a: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500</a:t>
            </a:r>
          </a:p>
          <a:p>
            <a:pPr marL="0" indent="0" algn="ctr">
              <a:buNone/>
            </a:pPr>
            <a:r>
              <a:rPr lang="en-US" sz="3600" dirty="0"/>
              <a:t>×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800</a:t>
            </a: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400 000</a:t>
            </a:r>
          </a:p>
          <a:p>
            <a:pPr marL="0" indent="0" algn="ctr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– 20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000</a:t>
            </a: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380 000</a:t>
            </a:r>
          </a:p>
          <a:p>
            <a:pPr marL="0" indent="0" algn="ctr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: 200</a:t>
            </a: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1900</a:t>
            </a:r>
          </a:p>
          <a:p>
            <a:pPr marL="0" indent="0" algn="ctr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+ 44</a:t>
            </a:r>
          </a:p>
          <a:p>
            <a:pPr marL="0" indent="0" algn="ctr">
              <a:buNone/>
            </a:pP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1945</a:t>
            </a:r>
          </a:p>
          <a:p>
            <a:pPr marL="0" indent="0" algn="ctr">
              <a:buNone/>
            </a:pPr>
            <a:endParaRPr lang="ru-RU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99792" y="630809"/>
            <a:ext cx="2736304" cy="6494085"/>
          </a:xfrm>
          <a:prstGeom prst="rect">
            <a:avLst/>
          </a:prstGeom>
          <a:solidFill>
            <a:srgbClr val="00B05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5600 </a:t>
            </a:r>
            <a:r>
              <a:rPr 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3400</a:t>
            </a:r>
            <a:endParaRPr lang="ru-RU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9000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45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200</a:t>
            </a:r>
          </a:p>
          <a:p>
            <a:pPr algn="ctr"/>
            <a:r>
              <a:rPr 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/>
              <a:t>× </a:t>
            </a:r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150</a:t>
            </a:r>
            <a:endParaRPr lang="ru-RU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30 000</a:t>
            </a:r>
          </a:p>
          <a:p>
            <a:pPr algn="ctr"/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6000</a:t>
            </a:r>
            <a:endParaRPr lang="ru-RU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24 000</a:t>
            </a:r>
          </a:p>
          <a:p>
            <a:pPr algn="ctr"/>
            <a:r>
              <a:rPr 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300</a:t>
            </a:r>
          </a:p>
          <a:p>
            <a:pPr algn="ctr"/>
            <a:r>
              <a:rPr lang="ru-RU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80 </a:t>
            </a:r>
          </a:p>
          <a:p>
            <a:pPr algn="ctr"/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36096" y="630809"/>
            <a:ext cx="3672408" cy="6093976"/>
          </a:xfrm>
          <a:prstGeom prst="rect">
            <a:avLst/>
          </a:prstGeom>
          <a:solidFill>
            <a:srgbClr val="0070C0"/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420 000 + 540 000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960 000</a:t>
            </a:r>
          </a:p>
          <a:p>
            <a:pPr algn="ctr"/>
            <a:r>
              <a:rPr 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1200</a:t>
            </a:r>
            <a:endParaRPr lang="ru-RU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800</a:t>
            </a:r>
          </a:p>
          <a:p>
            <a:pPr algn="ctr"/>
            <a:r>
              <a:rPr lang="en-US" sz="3600" dirty="0"/>
              <a:t>× </a:t>
            </a:r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900</a:t>
            </a:r>
            <a:endParaRPr lang="ru-RU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720 000</a:t>
            </a:r>
          </a:p>
          <a:p>
            <a:pPr algn="ctr"/>
            <a:r>
              <a:rPr 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300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2400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1495</a:t>
            </a:r>
            <a:endParaRPr lang="ru-RU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905</a:t>
            </a:r>
            <a:endParaRPr lang="ru-RU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28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04664"/>
            <a:ext cx="8435280" cy="5721499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solidFill>
                  <a:srgbClr val="FF0000"/>
                </a:solidFill>
              </a:rPr>
              <a:t>*** </a:t>
            </a:r>
            <a:r>
              <a:rPr lang="ru-RU" u="sng" dirty="0" smtClean="0"/>
              <a:t>УСТНО</a:t>
            </a:r>
          </a:p>
          <a:p>
            <a:pPr marL="0" indent="0" algn="just">
              <a:buNone/>
            </a:pPr>
            <a:r>
              <a:rPr lang="ru-RU" sz="3600" b="1" dirty="0" smtClean="0">
                <a:solidFill>
                  <a:srgbClr val="0070C0"/>
                </a:solidFill>
              </a:rPr>
              <a:t>Какое число можно изменить в условии задачи, чтобы результат увеличился </a:t>
            </a:r>
            <a:r>
              <a:rPr lang="ru-RU" sz="3600" b="1" dirty="0" smtClean="0">
                <a:solidFill>
                  <a:srgbClr val="0070C0"/>
                </a:solidFill>
              </a:rPr>
              <a:t/>
            </a:r>
            <a:br>
              <a:rPr lang="ru-RU" sz="3600" b="1" dirty="0" smtClean="0">
                <a:solidFill>
                  <a:srgbClr val="0070C0"/>
                </a:solidFill>
              </a:rPr>
            </a:br>
            <a:r>
              <a:rPr lang="ru-RU" sz="3600" b="1" dirty="0" smtClean="0">
                <a:solidFill>
                  <a:srgbClr val="0070C0"/>
                </a:solidFill>
              </a:rPr>
              <a:t>в </a:t>
            </a:r>
            <a:r>
              <a:rPr lang="ru-RU" sz="3600" b="1" dirty="0" smtClean="0">
                <a:solidFill>
                  <a:srgbClr val="0070C0"/>
                </a:solidFill>
              </a:rPr>
              <a:t>2 раза?</a:t>
            </a:r>
            <a:endParaRPr lang="ru-RU" sz="3600" b="1" dirty="0">
              <a:solidFill>
                <a:srgbClr val="0070C0"/>
              </a:solidFill>
            </a:endParaRPr>
          </a:p>
          <a:p>
            <a:pPr marL="0" indent="0" algn="just">
              <a:buNone/>
            </a:pPr>
            <a:r>
              <a:rPr lang="ru-RU" dirty="0">
                <a:solidFill>
                  <a:srgbClr val="0070C0"/>
                </a:solidFill>
              </a:rPr>
              <a:t>(Рассмотрите все возможные случаи)</a:t>
            </a:r>
            <a:endParaRPr lang="ru-RU" sz="36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77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04664"/>
            <a:ext cx="8507288" cy="5721499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)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30 </a:t>
            </a:r>
            <a:r>
              <a:rPr lang="en-US" dirty="0" smtClean="0">
                <a:solidFill>
                  <a:srgbClr val="0070C0"/>
                </a:solidFill>
              </a:rPr>
              <a:t>×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4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=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120 (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км)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—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путь первого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катера</a:t>
            </a:r>
            <a:endParaRPr lang="ru-RU" sz="1800" b="1" dirty="0">
              <a:solidFill>
                <a:srgbClr val="0070C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2)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20 </a:t>
            </a:r>
            <a:r>
              <a:rPr lang="en-US" dirty="0">
                <a:solidFill>
                  <a:srgbClr val="0070C0"/>
                </a:solidFill>
              </a:rPr>
              <a:t>×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4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= 80 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(км)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—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путь второго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катера</a:t>
            </a:r>
            <a:endParaRPr lang="ru-RU" sz="1800" b="1" dirty="0">
              <a:solidFill>
                <a:srgbClr val="0070C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3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) 120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– 80 = 40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(км)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—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больше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прошёл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первый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катер, чем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другой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 </a:t>
            </a:r>
            <a:endParaRPr lang="ru-RU" sz="1800" b="1" dirty="0">
              <a:solidFill>
                <a:srgbClr val="0070C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Ответ: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 40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км больше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  <a:endParaRPr lang="ru-RU" sz="1800" b="1" dirty="0">
              <a:solidFill>
                <a:srgbClr val="0070C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47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93572" cy="2074242"/>
          </a:xfrm>
        </p:spPr>
        <p:txBody>
          <a:bodyPr>
            <a:normAutofit fontScale="90000"/>
          </a:bodyPr>
          <a:lstStyle/>
          <a:p>
            <a:r>
              <a:rPr lang="ru-RU" sz="3200" b="1" i="1" dirty="0" err="1">
                <a:solidFill>
                  <a:srgbClr val="0070C0"/>
                </a:solidFill>
              </a:rPr>
              <a:t>Сельма</a:t>
            </a:r>
            <a:r>
              <a:rPr lang="ru-RU" sz="3200" b="1" i="1" dirty="0">
                <a:solidFill>
                  <a:srgbClr val="0070C0"/>
                </a:solidFill>
              </a:rPr>
              <a:t> </a:t>
            </a:r>
            <a:r>
              <a:rPr lang="ru-RU" sz="3200" b="1" i="1" dirty="0" err="1" smtClean="0">
                <a:solidFill>
                  <a:srgbClr val="0070C0"/>
                </a:solidFill>
              </a:rPr>
              <a:t>Лагерлёф</a:t>
            </a:r>
            <a:r>
              <a:rPr lang="ru-RU" sz="3200" b="1" i="1" dirty="0" smtClean="0">
                <a:solidFill>
                  <a:srgbClr val="0070C0"/>
                </a:solidFill>
              </a:rPr>
              <a:t/>
            </a:r>
            <a:br>
              <a:rPr lang="ru-RU" sz="3200" b="1" i="1" dirty="0" smtClean="0">
                <a:solidFill>
                  <a:srgbClr val="0070C0"/>
                </a:solidFill>
              </a:rPr>
            </a:br>
            <a:r>
              <a:rPr lang="ru-RU" sz="3200" b="1" i="1" dirty="0" smtClean="0">
                <a:solidFill>
                  <a:srgbClr val="0070C0"/>
                </a:solidFill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</a:rPr>
              <a:t>«ЧУДЕСНОЕ ПУТЕШЕСТВИЕ НИЛЬСА С ДИКИМИ ГУСЯМИ» 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8024" y="274638"/>
            <a:ext cx="4104456" cy="5962674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Нильс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и крысы одновременно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/>
            </a:r>
            <a:br>
              <a:rPr lang="ru-RU" b="1" dirty="0" smtClean="0">
                <a:latin typeface="Times New Roman"/>
                <a:ea typeface="Calibri"/>
                <a:cs typeface="Times New Roman"/>
              </a:rPr>
            </a:br>
            <a:r>
              <a:rPr lang="ru-RU" b="1" dirty="0" smtClean="0">
                <a:latin typeface="Times New Roman"/>
                <a:ea typeface="Calibri"/>
                <a:cs typeface="Times New Roman"/>
              </a:rPr>
              <a:t>отошли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от замка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/>
            </a:r>
            <a:br>
              <a:rPr lang="ru-RU" b="1" dirty="0" smtClean="0">
                <a:latin typeface="Times New Roman"/>
                <a:ea typeface="Calibri"/>
                <a:cs typeface="Times New Roman"/>
              </a:rPr>
            </a:br>
            <a:r>
              <a:rPr lang="ru-RU" b="1" dirty="0" smtClean="0">
                <a:latin typeface="Times New Roman"/>
                <a:ea typeface="Calibri"/>
                <a:cs typeface="Times New Roman"/>
              </a:rPr>
              <a:t>в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одном направлении. </a:t>
            </a:r>
            <a:endParaRPr lang="ru-RU" b="1" dirty="0" smtClean="0">
              <a:latin typeface="Times New Roman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Нильс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, играя на волшебной дудочке, шёл со скоростью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15 м/мин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. </a:t>
            </a:r>
            <a:endParaRPr lang="ru-RU" b="1" dirty="0" smtClean="0">
              <a:latin typeface="Times New Roman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Крысы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двигались за ним со скоростью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/>
            </a:r>
            <a:br>
              <a:rPr lang="ru-RU" b="1" dirty="0" smtClean="0">
                <a:latin typeface="Times New Roman"/>
                <a:ea typeface="Calibri"/>
                <a:cs typeface="Times New Roman"/>
              </a:rPr>
            </a:br>
            <a:r>
              <a:rPr lang="ru-RU" b="1" dirty="0" smtClean="0">
                <a:latin typeface="Times New Roman"/>
                <a:ea typeface="Calibri"/>
                <a:cs typeface="Times New Roman"/>
              </a:rPr>
              <a:t>10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м/мин. </a:t>
            </a:r>
            <a:endParaRPr lang="ru-RU" b="1" dirty="0" smtClean="0">
              <a:latin typeface="Times New Roman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Какое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расстояние было между ними через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/>
            </a:r>
            <a:br>
              <a:rPr lang="ru-RU" b="1" dirty="0" smtClean="0">
                <a:latin typeface="Times New Roman"/>
                <a:ea typeface="Calibri"/>
                <a:cs typeface="Times New Roman"/>
              </a:rPr>
            </a:br>
            <a:r>
              <a:rPr lang="ru-RU" b="1" dirty="0" smtClean="0">
                <a:latin typeface="Times New Roman"/>
                <a:ea typeface="Calibri"/>
                <a:cs typeface="Times New Roman"/>
              </a:rPr>
              <a:t>4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минуты? </a:t>
            </a:r>
            <a:endParaRPr lang="ru-RU" sz="2400" b="1" dirty="0">
              <a:ea typeface="Calibri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17" y="2961316"/>
            <a:ext cx="4345453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70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" t="281" r="22607" b="46230"/>
          <a:stretch/>
        </p:blipFill>
        <p:spPr bwMode="auto">
          <a:xfrm>
            <a:off x="1001220" y="321503"/>
            <a:ext cx="7141560" cy="2902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Левая круглая скобка 3"/>
          <p:cNvSpPr/>
          <p:nvPr/>
        </p:nvSpPr>
        <p:spPr>
          <a:xfrm rot="16200000">
            <a:off x="6300194" y="404099"/>
            <a:ext cx="288032" cy="2736305"/>
          </a:xfrm>
          <a:prstGeom prst="leftBracket">
            <a:avLst>
              <a:gd name="adj" fmla="val 1902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79634" y="2996952"/>
            <a:ext cx="8388424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1)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15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4 = 60 (м)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—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расстояние,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которое прошёл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Нильс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2)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10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4 = 40 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(м)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—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расстояние, которое прошли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крысы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3)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60 – 40 = 20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(м)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—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расстояние между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Нильсом </a:t>
            </a:r>
            <a:b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 крысами через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4 мин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Ответ: 20 метров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578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60648"/>
            <a:ext cx="2376264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2492270"/>
            <a:ext cx="2376264" cy="60344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стриж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360" y="2996952"/>
            <a:ext cx="8435280" cy="367240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Стриж </a:t>
            </a:r>
            <a:r>
              <a:rPr lang="ru-RU" sz="28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—</a:t>
            </a:r>
            <a:r>
              <a:rPr lang="ru-RU" sz="28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самая быстрая птица. По внешнему виду он </a:t>
            </a:r>
            <a:r>
              <a:rPr lang="ru-RU" sz="28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похож </a:t>
            </a:r>
            <a:r>
              <a:rPr lang="ru-RU" sz="28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  ласточку. </a:t>
            </a: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Стриж </a:t>
            </a:r>
            <a:r>
              <a:rPr lang="ru-RU" sz="28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 ласточка вылетели одновременно </a:t>
            </a:r>
            <a:r>
              <a:rPr lang="ru-RU" sz="28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 </a:t>
            </a:r>
            <a:r>
              <a:rPr lang="ru-RU" sz="28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крыши дома в одном направлении. Скорость стрижа </a:t>
            </a:r>
            <a:r>
              <a:rPr lang="ru-RU" sz="28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— 50 </a:t>
            </a:r>
            <a:r>
              <a:rPr lang="ru-RU" sz="28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м/с</a:t>
            </a:r>
            <a:r>
              <a:rPr lang="ru-RU" sz="28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Скорость ласточки </a:t>
            </a:r>
            <a:r>
              <a:rPr lang="ru-RU" sz="28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— </a:t>
            </a:r>
            <a:r>
              <a:rPr lang="ru-RU" sz="28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40 м/с</a:t>
            </a:r>
            <a:r>
              <a:rPr lang="ru-RU" sz="28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 Какое расстояние будет между ними через </a:t>
            </a:r>
            <a:r>
              <a:rPr lang="ru-RU" sz="28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6 </a:t>
            </a:r>
            <a:r>
              <a:rPr lang="ru-RU" sz="28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секунд?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859" y="260648"/>
            <a:ext cx="2312141" cy="2176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0336" y="2436781"/>
            <a:ext cx="2393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ЛАСТОЧКА</a:t>
            </a:r>
            <a:endParaRPr lang="ru-RU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01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08" y="2924944"/>
            <a:ext cx="8856984" cy="3600400"/>
          </a:xfrm>
        </p:spPr>
        <p:txBody>
          <a:bodyPr>
            <a:noAutofit/>
          </a:bodyPr>
          <a:lstStyle/>
          <a:p>
            <a:pPr marL="0" indent="0" algn="just">
              <a:spcAft>
                <a:spcPts val="1000"/>
              </a:spcAft>
              <a:buNone/>
            </a:pP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1)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50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6 =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300 (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м)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—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расстояние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которое пролетел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стриж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1000"/>
              </a:spcAft>
              <a:buNone/>
            </a:pP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2)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40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6 =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240 (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м)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—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расстояние, которое пролетела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ласточка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1000"/>
              </a:spcAft>
              <a:buNone/>
            </a:pP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3) 300 – 240 = 60 (м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)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—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расстояние между ними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через 6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секунд</a:t>
            </a:r>
          </a:p>
          <a:p>
            <a:pPr marL="0" indent="0" algn="just">
              <a:spcAft>
                <a:spcPts val="1000"/>
              </a:spcAft>
              <a:buNone/>
            </a:pP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Ответ: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60 метров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1"/>
            <a:ext cx="8856984" cy="280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83968" y="980728"/>
            <a:ext cx="616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?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13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594847"/>
            <a:ext cx="7920880" cy="2592288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Благодаря труду </a:t>
            </a:r>
            <a:r>
              <a:rPr lang="ru-RU" b="1" dirty="0">
                <a:solidFill>
                  <a:srgbClr val="0070C0"/>
                </a:solidFill>
              </a:rPr>
              <a:t>белорусов наша </a:t>
            </a:r>
            <a:r>
              <a:rPr lang="ru-RU" b="1" dirty="0" smtClean="0">
                <a:solidFill>
                  <a:srgbClr val="0070C0"/>
                </a:solidFill>
              </a:rPr>
              <a:t>страна после войны </a:t>
            </a:r>
            <a:r>
              <a:rPr lang="ru-RU" b="1" dirty="0" smtClean="0">
                <a:solidFill>
                  <a:srgbClr val="0070C0"/>
                </a:solidFill>
              </a:rPr>
              <a:t>достигла </a:t>
            </a:r>
            <a:r>
              <a:rPr lang="ru-RU" b="1" dirty="0">
                <a:solidFill>
                  <a:srgbClr val="0070C0"/>
                </a:solidFill>
              </a:rPr>
              <a:t>больших успехов </a:t>
            </a:r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в </a:t>
            </a:r>
            <a:r>
              <a:rPr lang="ru-RU" b="1" dirty="0">
                <a:solidFill>
                  <a:srgbClr val="0070C0"/>
                </a:solidFill>
              </a:rPr>
              <a:t>своём развитии. С </a:t>
            </a:r>
            <a:r>
              <a:rPr lang="ru-RU" b="1" dirty="0" smtClean="0">
                <a:solidFill>
                  <a:srgbClr val="0070C0"/>
                </a:solidFill>
              </a:rPr>
              <a:t>2020 года </a:t>
            </a:r>
            <a:r>
              <a:rPr lang="ru-RU" b="1" dirty="0" smtClean="0">
                <a:solidFill>
                  <a:srgbClr val="0070C0"/>
                </a:solidFill>
              </a:rPr>
              <a:t>на Минском </a:t>
            </a:r>
            <a:r>
              <a:rPr lang="ru-RU" b="1" dirty="0" smtClean="0">
                <a:solidFill>
                  <a:srgbClr val="0070C0"/>
                </a:solidFill>
              </a:rPr>
              <a:t>автомобильном </a:t>
            </a:r>
            <a:r>
              <a:rPr lang="ru-RU" b="1" dirty="0" smtClean="0">
                <a:solidFill>
                  <a:srgbClr val="0070C0"/>
                </a:solidFill>
              </a:rPr>
              <a:t>заводе началось </a:t>
            </a:r>
            <a:r>
              <a:rPr lang="ru-RU" b="1" dirty="0" err="1" smtClean="0">
                <a:solidFill>
                  <a:srgbClr val="0070C0"/>
                </a:solidFill>
              </a:rPr>
              <a:t>произ-водство</a:t>
            </a:r>
            <a:r>
              <a:rPr lang="ru-RU" b="1" dirty="0" smtClean="0">
                <a:solidFill>
                  <a:srgbClr val="0070C0"/>
                </a:solidFill>
              </a:rPr>
              <a:t> электробусов.</a:t>
            </a:r>
            <a:endParaRPr lang="ru-RU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78"/>
          <a:stretch/>
        </p:blipFill>
        <p:spPr bwMode="auto">
          <a:xfrm>
            <a:off x="3635896" y="3068960"/>
            <a:ext cx="4856488" cy="3619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91680" y="71627"/>
            <a:ext cx="57606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dirty="0">
                <a:solidFill>
                  <a:srgbClr val="FF0000"/>
                </a:solidFill>
              </a:rPr>
              <a:t>Исторический календарь</a:t>
            </a:r>
          </a:p>
        </p:txBody>
      </p:sp>
    </p:spTree>
    <p:extLst>
      <p:ext uri="{BB962C8B-B14F-4D97-AF65-F5344CB8AC3E}">
        <p14:creationId xmlns:p14="http://schemas.microsoft.com/office/powerpoint/2010/main" val="104116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5816" y="1797577"/>
            <a:ext cx="5904656" cy="326284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Одновременно с вокзала в одном направлении выехали два электробуса. Скорость первого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— 70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км/ч,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второго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—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80 км/ч. Какое расстояние будет между ними через 4 часа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?</a:t>
            </a:r>
            <a:endParaRPr lang="ru-RU" sz="28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688905"/>
            <a:ext cx="2556284" cy="239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90" y="3776784"/>
            <a:ext cx="2554502" cy="239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37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27685" y="116633"/>
            <a:ext cx="7236804" cy="277327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Одновременно с вокзала в одном направлении выехали два электробуса. Скорость первого — 70 км/ч, второго —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80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км/ч. Какое расстояние будет между ними через 4 часа?</a:t>
            </a:r>
            <a:endParaRPr lang="ru-RU" sz="28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22207"/>
            <a:ext cx="1584176" cy="148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1533799"/>
            <a:ext cx="1448048" cy="135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8072" y="2996952"/>
            <a:ext cx="8244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70C0"/>
                </a:solidFill>
              </a:rPr>
              <a:t>1</a:t>
            </a:r>
            <a:r>
              <a:rPr lang="ru-RU" sz="2400" b="1" dirty="0">
                <a:solidFill>
                  <a:srgbClr val="0070C0"/>
                </a:solidFill>
              </a:rPr>
              <a:t>) 80 – 70 = </a:t>
            </a:r>
            <a:r>
              <a:rPr lang="ru-RU" sz="2400" b="1" dirty="0" smtClean="0">
                <a:solidFill>
                  <a:srgbClr val="0070C0"/>
                </a:solidFill>
              </a:rPr>
              <a:t>10 (</a:t>
            </a:r>
            <a:r>
              <a:rPr lang="ru-RU" sz="2400" b="1" dirty="0">
                <a:solidFill>
                  <a:srgbClr val="0070C0"/>
                </a:solidFill>
              </a:rPr>
              <a:t>км/ч) </a:t>
            </a:r>
            <a:r>
              <a:rPr lang="ru-RU" sz="2400" b="1" dirty="0" smtClean="0">
                <a:solidFill>
                  <a:srgbClr val="0070C0"/>
                </a:solidFill>
              </a:rPr>
              <a:t>— </a:t>
            </a:r>
            <a:r>
              <a:rPr lang="ru-RU" sz="2400" b="1" dirty="0">
                <a:solidFill>
                  <a:srgbClr val="0070C0"/>
                </a:solidFill>
              </a:rPr>
              <a:t>скорость </a:t>
            </a:r>
            <a:r>
              <a:rPr lang="ru-RU" sz="2400" b="1" dirty="0" smtClean="0">
                <a:solidFill>
                  <a:srgbClr val="0070C0"/>
                </a:solidFill>
              </a:rPr>
              <a:t>удаления</a:t>
            </a:r>
            <a:endParaRPr lang="ru-RU" sz="2400" b="1" dirty="0">
              <a:solidFill>
                <a:srgbClr val="0070C0"/>
              </a:solidFill>
            </a:endParaRPr>
          </a:p>
          <a:p>
            <a:pPr algn="just"/>
            <a:r>
              <a:rPr lang="ru-RU" sz="2400" b="1" dirty="0" smtClean="0">
                <a:solidFill>
                  <a:srgbClr val="0070C0"/>
                </a:solidFill>
              </a:rPr>
              <a:t>2</a:t>
            </a:r>
            <a:r>
              <a:rPr lang="ru-RU" sz="2400" b="1" dirty="0">
                <a:solidFill>
                  <a:srgbClr val="0070C0"/>
                </a:solidFill>
              </a:rPr>
              <a:t>) 10 </a:t>
            </a:r>
            <a:r>
              <a:rPr lang="en-US" sz="2400" b="1" dirty="0">
                <a:solidFill>
                  <a:srgbClr val="0070C0"/>
                </a:solidFill>
              </a:rPr>
              <a:t>×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>
                <a:solidFill>
                  <a:srgbClr val="0070C0"/>
                </a:solidFill>
              </a:rPr>
              <a:t>4 = 40 (км) </a:t>
            </a:r>
            <a:r>
              <a:rPr lang="ru-RU" sz="2400" b="1" dirty="0">
                <a:solidFill>
                  <a:srgbClr val="0070C0"/>
                </a:solidFill>
              </a:rPr>
              <a:t>— </a:t>
            </a:r>
            <a:r>
              <a:rPr lang="ru-RU" sz="2400" b="1" dirty="0">
                <a:solidFill>
                  <a:srgbClr val="0070C0"/>
                </a:solidFill>
              </a:rPr>
              <a:t>расстояние между </a:t>
            </a:r>
            <a:r>
              <a:rPr lang="ru-RU" sz="2400" b="1" dirty="0" smtClean="0">
                <a:solidFill>
                  <a:srgbClr val="0070C0"/>
                </a:solidFill>
              </a:rPr>
              <a:t>электробусами </a:t>
            </a:r>
            <a:r>
              <a:rPr lang="ru-RU" sz="2400" b="1" dirty="0">
                <a:solidFill>
                  <a:srgbClr val="0070C0"/>
                </a:solidFill>
              </a:rPr>
              <a:t>через 4 </a:t>
            </a:r>
            <a:r>
              <a:rPr lang="ru-RU" sz="2400" b="1" dirty="0" smtClean="0">
                <a:solidFill>
                  <a:srgbClr val="0070C0"/>
                </a:solidFill>
              </a:rPr>
              <a:t>ч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028675"/>
            <a:ext cx="490201" cy="1015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CC3300"/>
                </a:solidFill>
              </a:rPr>
              <a:t>А</a:t>
            </a:r>
            <a:endParaRPr lang="ru-RU" sz="6000" b="1" dirty="0">
              <a:solidFill>
                <a:srgbClr val="CC33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8071" y="4197281"/>
            <a:ext cx="8352153" cy="136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70C0"/>
                </a:solidFill>
                <a:latin typeface="+mj-lt"/>
                <a:ea typeface="Calibri"/>
                <a:cs typeface="Times New Roman"/>
              </a:rPr>
              <a:t>1) 80 + 70 = </a:t>
            </a:r>
            <a:r>
              <a:rPr lang="ru-RU" sz="2400" b="1" dirty="0" smtClean="0">
                <a:solidFill>
                  <a:srgbClr val="0070C0"/>
                </a:solidFill>
                <a:latin typeface="+mj-lt"/>
                <a:ea typeface="Calibri"/>
                <a:cs typeface="Times New Roman"/>
              </a:rPr>
              <a:t>150 (</a:t>
            </a:r>
            <a:r>
              <a:rPr lang="ru-RU" sz="2400" b="1" dirty="0">
                <a:solidFill>
                  <a:srgbClr val="0070C0"/>
                </a:solidFill>
                <a:latin typeface="+mj-lt"/>
                <a:ea typeface="Calibri"/>
                <a:cs typeface="Times New Roman"/>
              </a:rPr>
              <a:t>км/ч) </a:t>
            </a:r>
            <a:r>
              <a:rPr lang="ru-RU" sz="2400" b="1" dirty="0">
                <a:solidFill>
                  <a:srgbClr val="0070C0"/>
                </a:solidFill>
                <a:latin typeface="+mj-lt"/>
              </a:rPr>
              <a:t>—</a:t>
            </a:r>
            <a:r>
              <a:rPr lang="ru-RU" sz="2400" b="1" dirty="0" smtClean="0">
                <a:solidFill>
                  <a:srgbClr val="0070C0"/>
                </a:solidFill>
                <a:latin typeface="+mj-lt"/>
                <a:ea typeface="Calibri"/>
                <a:cs typeface="Times New Roman"/>
              </a:rPr>
              <a:t> </a:t>
            </a:r>
            <a:r>
              <a:rPr lang="ru-RU" sz="2400" b="1" dirty="0">
                <a:solidFill>
                  <a:srgbClr val="0070C0"/>
                </a:solidFill>
                <a:latin typeface="+mj-lt"/>
                <a:ea typeface="Calibri"/>
                <a:cs typeface="Times New Roman"/>
              </a:rPr>
              <a:t>скорость </a:t>
            </a:r>
            <a:r>
              <a:rPr lang="ru-RU" sz="2400" b="1" dirty="0" smtClean="0">
                <a:solidFill>
                  <a:srgbClr val="0070C0"/>
                </a:solidFill>
                <a:latin typeface="+mj-lt"/>
                <a:ea typeface="Calibri"/>
                <a:cs typeface="Times New Roman"/>
              </a:rPr>
              <a:t>удаления</a:t>
            </a:r>
            <a:endParaRPr lang="ru-RU" sz="2400" b="1" dirty="0">
              <a:solidFill>
                <a:srgbClr val="0070C0"/>
              </a:solidFill>
              <a:latin typeface="+mj-lt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70C0"/>
                </a:solidFill>
                <a:latin typeface="+mj-lt"/>
                <a:ea typeface="Calibri"/>
                <a:cs typeface="Times New Roman"/>
              </a:rPr>
              <a:t>2</a:t>
            </a:r>
            <a:r>
              <a:rPr lang="ru-RU" sz="2400" b="1" dirty="0" smtClean="0">
                <a:solidFill>
                  <a:srgbClr val="0070C0"/>
                </a:solidFill>
                <a:latin typeface="+mj-lt"/>
                <a:ea typeface="Calibri"/>
                <a:cs typeface="Times New Roman"/>
              </a:rPr>
              <a:t>) 150 </a:t>
            </a:r>
            <a:r>
              <a:rPr lang="en-US" sz="2400" b="1" dirty="0">
                <a:solidFill>
                  <a:srgbClr val="0070C0"/>
                </a:solidFill>
                <a:latin typeface="+mj-lt"/>
              </a:rPr>
              <a:t>×</a:t>
            </a:r>
            <a:r>
              <a:rPr lang="ru-RU" sz="2400" b="1" dirty="0" smtClean="0">
                <a:solidFill>
                  <a:srgbClr val="0070C0"/>
                </a:solidFill>
                <a:latin typeface="+mj-lt"/>
                <a:ea typeface="Calibri"/>
                <a:cs typeface="Times New Roman"/>
              </a:rPr>
              <a:t> </a:t>
            </a:r>
            <a:r>
              <a:rPr lang="ru-RU" sz="2400" b="1" dirty="0">
                <a:solidFill>
                  <a:srgbClr val="0070C0"/>
                </a:solidFill>
                <a:latin typeface="+mj-lt"/>
                <a:ea typeface="Calibri"/>
                <a:cs typeface="Times New Roman"/>
              </a:rPr>
              <a:t>4 = 600 (</a:t>
            </a:r>
            <a:r>
              <a:rPr lang="ru-RU" sz="2400" b="1" dirty="0" smtClean="0">
                <a:solidFill>
                  <a:srgbClr val="0070C0"/>
                </a:solidFill>
                <a:latin typeface="+mj-lt"/>
                <a:ea typeface="Calibri"/>
                <a:cs typeface="Times New Roman"/>
              </a:rPr>
              <a:t>км) </a:t>
            </a:r>
            <a:r>
              <a:rPr lang="ru-RU" sz="2400" b="1" dirty="0">
                <a:solidFill>
                  <a:srgbClr val="0070C0"/>
                </a:solidFill>
                <a:latin typeface="+mj-lt"/>
              </a:rPr>
              <a:t>— </a:t>
            </a:r>
            <a:r>
              <a:rPr lang="ru-RU" sz="2400" b="1" dirty="0" smtClean="0">
                <a:solidFill>
                  <a:srgbClr val="0070C0"/>
                </a:solidFill>
                <a:latin typeface="+mj-lt"/>
                <a:ea typeface="Calibri"/>
                <a:cs typeface="Times New Roman"/>
              </a:rPr>
              <a:t>расстояние </a:t>
            </a:r>
            <a:r>
              <a:rPr lang="ru-RU" sz="2400" b="1" dirty="0">
                <a:solidFill>
                  <a:srgbClr val="0070C0"/>
                </a:solidFill>
                <a:latin typeface="+mj-lt"/>
                <a:ea typeface="Calibri"/>
                <a:cs typeface="Times New Roman"/>
              </a:rPr>
              <a:t>между </a:t>
            </a:r>
            <a:r>
              <a:rPr lang="ru-RU" sz="2400" b="1" dirty="0" smtClean="0">
                <a:solidFill>
                  <a:srgbClr val="0070C0"/>
                </a:solidFill>
                <a:latin typeface="+mj-lt"/>
                <a:ea typeface="Calibri"/>
                <a:cs typeface="Times New Roman"/>
              </a:rPr>
              <a:t>электробусами </a:t>
            </a:r>
            <a:r>
              <a:rPr lang="ru-RU" sz="2400" b="1" dirty="0">
                <a:solidFill>
                  <a:srgbClr val="0070C0"/>
                </a:solidFill>
                <a:latin typeface="+mj-lt"/>
                <a:ea typeface="Calibri"/>
                <a:cs typeface="Times New Roman"/>
              </a:rPr>
              <a:t>через 4 </a:t>
            </a:r>
            <a:r>
              <a:rPr lang="ru-RU" sz="2400" b="1" dirty="0" smtClean="0">
                <a:solidFill>
                  <a:srgbClr val="0070C0"/>
                </a:solidFill>
                <a:latin typeface="+mj-lt"/>
                <a:ea typeface="Calibri"/>
                <a:cs typeface="Times New Roman"/>
              </a:rPr>
              <a:t>ч</a:t>
            </a:r>
            <a:endParaRPr lang="ru-RU" sz="2400" b="1" dirty="0">
              <a:solidFill>
                <a:srgbClr val="0070C0"/>
              </a:solidFill>
              <a:latin typeface="+mj-lt"/>
              <a:ea typeface="Calibri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314825"/>
            <a:ext cx="648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CC3300"/>
                </a:solidFill>
              </a:rPr>
              <a:t>Б </a:t>
            </a:r>
            <a:endParaRPr lang="ru-RU" sz="5400" b="1" dirty="0">
              <a:solidFill>
                <a:srgbClr val="CC33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3855" y="5508644"/>
            <a:ext cx="504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CC3300"/>
                </a:solidFill>
              </a:rPr>
              <a:t>В</a:t>
            </a:r>
            <a:endParaRPr lang="ru-RU" sz="6000" b="1" dirty="0">
              <a:solidFill>
                <a:srgbClr val="CC33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8072" y="5439040"/>
            <a:ext cx="8405906" cy="136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70C0"/>
                </a:solidFill>
                <a:ea typeface="Calibri"/>
                <a:cs typeface="Times New Roman"/>
              </a:rPr>
              <a:t>1) 80 </a:t>
            </a:r>
            <a:r>
              <a:rPr lang="en-US" sz="2400" b="1" dirty="0">
                <a:solidFill>
                  <a:srgbClr val="0070C0"/>
                </a:solidFill>
              </a:rPr>
              <a:t>×</a:t>
            </a:r>
            <a:r>
              <a:rPr lang="ru-RU" sz="2400" b="1" dirty="0" smtClean="0">
                <a:solidFill>
                  <a:srgbClr val="0070C0"/>
                </a:solidFill>
                <a:ea typeface="Calibri"/>
                <a:cs typeface="Times New Roman"/>
              </a:rPr>
              <a:t> 4 = 320 </a:t>
            </a:r>
            <a:r>
              <a:rPr lang="ru-RU" sz="2400" b="1" dirty="0">
                <a:solidFill>
                  <a:srgbClr val="0070C0"/>
                </a:solidFill>
                <a:ea typeface="Calibri"/>
                <a:cs typeface="Times New Roman"/>
              </a:rPr>
              <a:t>(км) </a:t>
            </a:r>
            <a:r>
              <a:rPr lang="ru-RU" sz="2400" b="1" dirty="0">
                <a:solidFill>
                  <a:srgbClr val="0070C0"/>
                </a:solidFill>
              </a:rPr>
              <a:t>—</a:t>
            </a:r>
            <a:r>
              <a:rPr lang="ru-RU" sz="2400" b="1" dirty="0" smtClean="0">
                <a:solidFill>
                  <a:srgbClr val="0070C0"/>
                </a:solidFill>
                <a:ea typeface="Calibri"/>
                <a:cs typeface="Times New Roman"/>
              </a:rPr>
              <a:t> </a:t>
            </a:r>
            <a:r>
              <a:rPr lang="ru-RU" sz="2400" b="1" dirty="0">
                <a:solidFill>
                  <a:srgbClr val="0070C0"/>
                </a:solidFill>
                <a:ea typeface="Calibri"/>
                <a:cs typeface="Times New Roman"/>
              </a:rPr>
              <a:t>путь первого </a:t>
            </a:r>
            <a:r>
              <a:rPr lang="ru-RU" sz="2400" b="1" dirty="0" smtClean="0">
                <a:solidFill>
                  <a:srgbClr val="0070C0"/>
                </a:solidFill>
                <a:ea typeface="Calibri"/>
                <a:cs typeface="Times New Roman"/>
              </a:rPr>
              <a:t>электробуса</a:t>
            </a:r>
            <a:endParaRPr lang="ru-RU" sz="2400" b="1" dirty="0">
              <a:solidFill>
                <a:srgbClr val="0070C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70C0"/>
                </a:solidFill>
                <a:ea typeface="Calibri"/>
                <a:cs typeface="Times New Roman"/>
              </a:rPr>
              <a:t>2</a:t>
            </a:r>
            <a:r>
              <a:rPr lang="ru-RU" sz="2400" b="1" dirty="0">
                <a:solidFill>
                  <a:srgbClr val="0070C0"/>
                </a:solidFill>
                <a:ea typeface="Calibri"/>
                <a:cs typeface="Times New Roman"/>
              </a:rPr>
              <a:t>) 70 </a:t>
            </a:r>
            <a:r>
              <a:rPr lang="en-US" sz="2400" b="1" dirty="0">
                <a:solidFill>
                  <a:srgbClr val="0070C0"/>
                </a:solidFill>
              </a:rPr>
              <a:t>×</a:t>
            </a:r>
            <a:r>
              <a:rPr lang="ru-RU" sz="2400" b="1" dirty="0" smtClean="0">
                <a:solidFill>
                  <a:srgbClr val="0070C0"/>
                </a:solidFill>
                <a:ea typeface="Calibri"/>
                <a:cs typeface="Times New Roman"/>
              </a:rPr>
              <a:t> </a:t>
            </a:r>
            <a:r>
              <a:rPr lang="ru-RU" sz="2400" b="1" dirty="0">
                <a:solidFill>
                  <a:srgbClr val="0070C0"/>
                </a:solidFill>
                <a:ea typeface="Calibri"/>
                <a:cs typeface="Times New Roman"/>
              </a:rPr>
              <a:t>4 = 280 (км</a:t>
            </a:r>
            <a:r>
              <a:rPr lang="ru-RU" sz="2400" b="1" dirty="0" smtClean="0">
                <a:solidFill>
                  <a:srgbClr val="0070C0"/>
                </a:solidFill>
                <a:ea typeface="Calibri"/>
                <a:cs typeface="Times New Roman"/>
              </a:rPr>
              <a:t>) </a:t>
            </a:r>
            <a:r>
              <a:rPr lang="ru-RU" sz="2400" b="1" dirty="0">
                <a:solidFill>
                  <a:srgbClr val="0070C0"/>
                </a:solidFill>
              </a:rPr>
              <a:t>—</a:t>
            </a:r>
            <a:r>
              <a:rPr lang="ru-RU" sz="2400" b="1" dirty="0" smtClean="0">
                <a:solidFill>
                  <a:srgbClr val="0070C0"/>
                </a:solidFill>
                <a:ea typeface="Calibri"/>
                <a:cs typeface="Times New Roman"/>
              </a:rPr>
              <a:t> </a:t>
            </a:r>
            <a:r>
              <a:rPr lang="ru-RU" sz="2400" b="1" dirty="0">
                <a:solidFill>
                  <a:srgbClr val="0070C0"/>
                </a:solidFill>
                <a:ea typeface="Calibri"/>
                <a:cs typeface="Times New Roman"/>
              </a:rPr>
              <a:t>путь второго </a:t>
            </a:r>
            <a:r>
              <a:rPr lang="ru-RU" sz="2400" b="1" dirty="0" smtClean="0">
                <a:solidFill>
                  <a:srgbClr val="0070C0"/>
                </a:solidFill>
                <a:ea typeface="Calibri"/>
                <a:cs typeface="Times New Roman"/>
              </a:rPr>
              <a:t>электробуса</a:t>
            </a:r>
            <a:endParaRPr lang="ru-RU" sz="2400" b="1" dirty="0">
              <a:solidFill>
                <a:srgbClr val="0070C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70C0"/>
                </a:solidFill>
                <a:ea typeface="Calibri"/>
                <a:cs typeface="Times New Roman"/>
              </a:rPr>
              <a:t>3</a:t>
            </a:r>
            <a:r>
              <a:rPr lang="ru-RU" sz="2400" b="1" dirty="0">
                <a:solidFill>
                  <a:srgbClr val="0070C0"/>
                </a:solidFill>
                <a:ea typeface="Calibri"/>
                <a:cs typeface="Times New Roman"/>
              </a:rPr>
              <a:t>) 320 – 280 = 40 (км) </a:t>
            </a:r>
            <a:r>
              <a:rPr lang="ru-RU" sz="2400" b="1" dirty="0">
                <a:solidFill>
                  <a:srgbClr val="0070C0"/>
                </a:solidFill>
              </a:rPr>
              <a:t>—</a:t>
            </a:r>
            <a:r>
              <a:rPr lang="ru-RU" sz="2400" b="1" dirty="0" smtClean="0">
                <a:solidFill>
                  <a:srgbClr val="0070C0"/>
                </a:solidFill>
                <a:ea typeface="Calibri"/>
                <a:cs typeface="Times New Roman"/>
              </a:rPr>
              <a:t> </a:t>
            </a:r>
            <a:r>
              <a:rPr lang="ru-RU" sz="2400" b="1" dirty="0">
                <a:solidFill>
                  <a:srgbClr val="0070C0"/>
                </a:solidFill>
                <a:ea typeface="Calibri"/>
                <a:cs typeface="Times New Roman"/>
              </a:rPr>
              <a:t>расстояние между </a:t>
            </a:r>
            <a:r>
              <a:rPr lang="ru-RU" sz="2400" b="1" dirty="0" smtClean="0">
                <a:solidFill>
                  <a:srgbClr val="0070C0"/>
                </a:solidFill>
                <a:ea typeface="Calibri"/>
                <a:cs typeface="Times New Roman"/>
              </a:rPr>
              <a:t>ними </a:t>
            </a:r>
            <a:r>
              <a:rPr lang="ru-RU" sz="2400" b="1" dirty="0">
                <a:solidFill>
                  <a:srgbClr val="0070C0"/>
                </a:solidFill>
                <a:ea typeface="Calibri"/>
                <a:cs typeface="Times New Roman"/>
              </a:rPr>
              <a:t>через </a:t>
            </a:r>
            <a:r>
              <a:rPr lang="ru-RU" sz="2400" b="1" dirty="0" smtClean="0">
                <a:solidFill>
                  <a:srgbClr val="0070C0"/>
                </a:solidFill>
                <a:ea typeface="Calibri"/>
                <a:cs typeface="Times New Roman"/>
              </a:rPr>
              <a:t> 4 </a:t>
            </a:r>
            <a:r>
              <a:rPr lang="ru-RU" sz="2400" b="1" dirty="0" smtClean="0">
                <a:solidFill>
                  <a:srgbClr val="0070C0"/>
                </a:solidFill>
                <a:ea typeface="Calibri"/>
                <a:cs typeface="Times New Roman"/>
              </a:rPr>
              <a:t>ч</a:t>
            </a:r>
            <a:endParaRPr lang="ru-RU" sz="2400" b="1" dirty="0">
              <a:solidFill>
                <a:srgbClr val="0070C0"/>
              </a:solidFill>
              <a:ea typeface="Calibri"/>
              <a:cs typeface="Times New Roman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4197281"/>
            <a:ext cx="92525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5439040"/>
            <a:ext cx="92525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795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720" y="3270798"/>
            <a:ext cx="8900561" cy="3587201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10000"/>
              </a:lnSpc>
              <a:spcAft>
                <a:spcPts val="0"/>
              </a:spcAft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Благодаря </a:t>
            </a:r>
            <a:r>
              <a:rPr lang="ru-RU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трудолюбию, выносливости, стремлению </a:t>
            </a:r>
            <a:r>
              <a:rPr lang="ru-RU" sz="36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к развитию </a:t>
            </a:r>
            <a:r>
              <a:rPr lang="ru-RU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наш народ поднял страну из руин и сделал её процветающей. </a:t>
            </a:r>
            <a:endParaRPr lang="ru-RU" sz="36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/>
                <a:ea typeface="Calibri"/>
              </a:rPr>
              <a:t>Нельзя </a:t>
            </a:r>
            <a:r>
              <a:rPr lang="ru-RU" sz="3600" b="1" dirty="0">
                <a:solidFill>
                  <a:srgbClr val="FF0000"/>
                </a:solidFill>
                <a:latin typeface="Times New Roman"/>
                <a:ea typeface="Calibri"/>
              </a:rPr>
              <a:t>допустить войны</a:t>
            </a:r>
            <a:r>
              <a:rPr lang="ru-RU" sz="3600" b="1" dirty="0" smtClean="0">
                <a:solidFill>
                  <a:srgbClr val="FF0000"/>
                </a:solidFill>
                <a:latin typeface="Times New Roman"/>
                <a:ea typeface="Calibri"/>
              </a:rPr>
              <a:t>. Мы </a:t>
            </a:r>
            <a:r>
              <a:rPr lang="ru-RU" sz="3600" b="1" dirty="0">
                <a:solidFill>
                  <a:srgbClr val="FF0000"/>
                </a:solidFill>
                <a:latin typeface="Times New Roman"/>
                <a:ea typeface="Calibri"/>
              </a:rPr>
              <a:t>должны сохранить </a:t>
            </a:r>
            <a:r>
              <a:rPr lang="ru-RU" sz="3600" b="1" dirty="0" smtClean="0">
                <a:solidFill>
                  <a:srgbClr val="FF0000"/>
                </a:solidFill>
                <a:latin typeface="Times New Roman"/>
                <a:ea typeface="Calibri"/>
              </a:rPr>
              <a:t>мир!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5"/>
          <a:stretch/>
        </p:blipFill>
        <p:spPr bwMode="auto">
          <a:xfrm>
            <a:off x="-2023" y="0"/>
            <a:ext cx="4237965" cy="3216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0"/>
            <a:ext cx="3342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Минск, 1944 год</a:t>
            </a:r>
            <a:endParaRPr lang="ru-RU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102" y="0"/>
            <a:ext cx="4570898" cy="3172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11229" y="0"/>
            <a:ext cx="3162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Минск, 2024 год</a:t>
            </a:r>
            <a:endParaRPr lang="ru-RU" sz="28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32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363272" cy="76470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МАТЕМАТИЧЕСКАЯ КАРУСЕЛЬ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20688"/>
            <a:ext cx="2699792" cy="6237312"/>
          </a:xfr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430 + 70</a:t>
            </a: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500</a:t>
            </a:r>
          </a:p>
          <a:p>
            <a:pPr marL="0" indent="0" algn="ctr">
              <a:buNone/>
            </a:pPr>
            <a:r>
              <a:rPr lang="en-US" sz="3600" dirty="0"/>
              <a:t>×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800</a:t>
            </a: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400 000</a:t>
            </a:r>
          </a:p>
          <a:p>
            <a:pPr marL="0" indent="0" algn="ctr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– 20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000</a:t>
            </a: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380 000</a:t>
            </a:r>
          </a:p>
          <a:p>
            <a:pPr marL="0" indent="0" algn="ctr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: 200</a:t>
            </a: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1900</a:t>
            </a:r>
          </a:p>
          <a:p>
            <a:pPr marL="0" indent="0" algn="ctr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+ 44</a:t>
            </a:r>
          </a:p>
          <a:p>
            <a:pPr marL="0" indent="0" algn="ctr">
              <a:buNone/>
            </a:pP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1945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99792" y="630809"/>
            <a:ext cx="2736304" cy="6494085"/>
          </a:xfrm>
          <a:prstGeom prst="rect">
            <a:avLst/>
          </a:prstGeom>
          <a:solidFill>
            <a:srgbClr val="00B05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5600 </a:t>
            </a:r>
            <a:r>
              <a:rPr 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3400</a:t>
            </a:r>
            <a:endParaRPr lang="ru-RU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9000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45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200</a:t>
            </a:r>
          </a:p>
          <a:p>
            <a:pPr algn="ctr"/>
            <a:r>
              <a:rPr 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/>
              <a:t>× </a:t>
            </a:r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150</a:t>
            </a:r>
            <a:endParaRPr lang="ru-RU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30 000</a:t>
            </a:r>
          </a:p>
          <a:p>
            <a:pPr algn="ctr"/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6000</a:t>
            </a:r>
            <a:endParaRPr lang="ru-RU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24 000</a:t>
            </a:r>
          </a:p>
          <a:p>
            <a:pPr algn="ctr"/>
            <a:r>
              <a:rPr 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300</a:t>
            </a:r>
          </a:p>
          <a:p>
            <a:pPr algn="ctr"/>
            <a:r>
              <a:rPr lang="ru-RU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80 </a:t>
            </a:r>
          </a:p>
          <a:p>
            <a:pPr algn="ctr"/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36096" y="630809"/>
            <a:ext cx="3672408" cy="6093976"/>
          </a:xfrm>
          <a:prstGeom prst="rect">
            <a:avLst/>
          </a:prstGeom>
          <a:solidFill>
            <a:srgbClr val="0070C0"/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420 000 + 540 000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960 000</a:t>
            </a:r>
          </a:p>
          <a:p>
            <a:pPr algn="ctr"/>
            <a:r>
              <a:rPr 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1200</a:t>
            </a:r>
            <a:endParaRPr lang="ru-RU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800</a:t>
            </a:r>
          </a:p>
          <a:p>
            <a:pPr algn="ctr"/>
            <a:r>
              <a:rPr lang="en-US" sz="3600" dirty="0"/>
              <a:t>× </a:t>
            </a:r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900</a:t>
            </a:r>
            <a:endParaRPr lang="ru-RU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720 000</a:t>
            </a:r>
          </a:p>
          <a:p>
            <a:pPr algn="ctr"/>
            <a:r>
              <a:rPr 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300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2400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1495</a:t>
            </a:r>
            <a:endParaRPr lang="ru-RU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9.05</a:t>
            </a:r>
            <a:endParaRPr lang="ru-RU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77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5"/>
          <a:stretch/>
        </p:blipFill>
        <p:spPr bwMode="auto">
          <a:xfrm>
            <a:off x="251520" y="0"/>
            <a:ext cx="88569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332656"/>
            <a:ext cx="9144000" cy="49685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7200" b="1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09.05.1945</a:t>
            </a:r>
            <a:r>
              <a:rPr lang="ru-RU" sz="4800" b="1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— </a:t>
            </a:r>
            <a:r>
              <a:rPr lang="ru-RU" sz="4800" b="1" dirty="0" smtClean="0">
                <a:solidFill>
                  <a:srgbClr val="002060"/>
                </a:solidFill>
                <a:effectLst/>
                <a:latin typeface="Times New Roman"/>
                <a:ea typeface="Calibri"/>
              </a:rPr>
              <a:t>День </a:t>
            </a:r>
            <a:r>
              <a:rPr lang="ru-RU" sz="4800" b="1" dirty="0" smtClean="0">
                <a:solidFill>
                  <a:srgbClr val="002060"/>
                </a:solidFill>
                <a:effectLst/>
                <a:latin typeface="Times New Roman"/>
                <a:ea typeface="Calibri"/>
              </a:rPr>
              <a:t>Победы советского народа </a:t>
            </a:r>
            <a:r>
              <a:rPr lang="ru-RU" sz="4800" b="1" dirty="0" smtClean="0">
                <a:solidFill>
                  <a:srgbClr val="002060"/>
                </a:solidFill>
                <a:effectLst/>
                <a:latin typeface="Times New Roman"/>
                <a:ea typeface="Calibri"/>
              </a:rPr>
              <a:t>над </a:t>
            </a:r>
            <a:r>
              <a:rPr lang="ru-RU" sz="4800" b="1" dirty="0" smtClean="0">
                <a:solidFill>
                  <a:srgbClr val="002060"/>
                </a:solidFill>
                <a:effectLst/>
                <a:latin typeface="Times New Roman"/>
                <a:ea typeface="Calibri"/>
              </a:rPr>
              <a:t>немецко-фашистскими захватчиками</a:t>
            </a:r>
            <a:endParaRPr lang="ru-RU" sz="4800" b="1" dirty="0" smtClean="0">
              <a:solidFill>
                <a:srgbClr val="002060"/>
              </a:solidFill>
              <a:effectLst/>
              <a:latin typeface="Times New Roman"/>
              <a:ea typeface="Calibri"/>
            </a:endParaRPr>
          </a:p>
          <a:p>
            <a:pPr marL="0" indent="0" algn="ctr">
              <a:buNone/>
            </a:pPr>
            <a:r>
              <a:rPr lang="ru-RU" sz="4800" b="1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ru-RU" sz="9600" b="1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80</a:t>
            </a:r>
            <a:r>
              <a:rPr lang="ru-RU" sz="4800" b="1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ru-RU" sz="4800" b="1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лет</a:t>
            </a:r>
            <a:r>
              <a:rPr lang="ru-RU" sz="4800" b="1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ru-RU" sz="4800" b="1" dirty="0" smtClean="0">
                <a:solidFill>
                  <a:srgbClr val="002060"/>
                </a:solidFill>
                <a:effectLst/>
                <a:latin typeface="Times New Roman"/>
                <a:ea typeface="Calibri"/>
              </a:rPr>
              <a:t>Великой </a:t>
            </a:r>
            <a:r>
              <a:rPr lang="ru-RU" sz="4800" b="1" dirty="0" smtClean="0">
                <a:solidFill>
                  <a:srgbClr val="002060"/>
                </a:solidFill>
                <a:effectLst/>
                <a:latin typeface="Times New Roman"/>
                <a:ea typeface="Calibri"/>
              </a:rPr>
              <a:t>Победы</a:t>
            </a:r>
            <a:endParaRPr lang="ru-RU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67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5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70257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Минск, 1944 год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70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133516" y="2359692"/>
            <a:ext cx="655272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1115120" y="2215676"/>
            <a:ext cx="0" cy="28803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849" y="2125723"/>
            <a:ext cx="109738" cy="377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772" y="2142504"/>
            <a:ext cx="109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583" y="2125883"/>
            <a:ext cx="109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244" y="2153493"/>
            <a:ext cx="109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Прямая со стрелкой 13"/>
          <p:cNvCxnSpPr/>
          <p:nvPr/>
        </p:nvCxnSpPr>
        <p:spPr>
          <a:xfrm>
            <a:off x="1133516" y="1807619"/>
            <a:ext cx="100811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81243" y="1542443"/>
            <a:ext cx="1255713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Равнобедренный треугольник 17"/>
          <p:cNvSpPr/>
          <p:nvPr/>
        </p:nvSpPr>
        <p:spPr>
          <a:xfrm rot="5400000">
            <a:off x="4670488" y="1450616"/>
            <a:ext cx="265176" cy="457200"/>
          </a:xfrm>
          <a:prstGeom prst="triangl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4571540" y="1515212"/>
            <a:ext cx="1" cy="62445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Левая фигурная скобка 24"/>
          <p:cNvSpPr/>
          <p:nvPr/>
        </p:nvSpPr>
        <p:spPr>
          <a:xfrm rot="5400000" flipH="1">
            <a:off x="4076340" y="-385504"/>
            <a:ext cx="630288" cy="6552728"/>
          </a:xfrm>
          <a:prstGeom prst="leftBrace">
            <a:avLst>
              <a:gd name="adj1" fmla="val 8333"/>
              <a:gd name="adj2" fmla="val 4845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0" y="18864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ЗАДАЧИ НА ДВИЖЕНИЕ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289" y="5013176"/>
            <a:ext cx="66389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289" y="5135413"/>
            <a:ext cx="6662737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657" y="4403143"/>
            <a:ext cx="109537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289" y="4824263"/>
            <a:ext cx="109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677" y="4828159"/>
            <a:ext cx="109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657" y="4885381"/>
            <a:ext cx="109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381" y="4885379"/>
            <a:ext cx="109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819" y="4885378"/>
            <a:ext cx="1095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425" y="4403143"/>
            <a:ext cx="481013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1944" y="4298003"/>
            <a:ext cx="1255713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75" y="4338849"/>
            <a:ext cx="1255713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598088" y="835028"/>
            <a:ext cx="3947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0070C0"/>
                </a:solidFill>
              </a:rPr>
              <a:t>ВСТРЕЧНОЕ  </a:t>
            </a:r>
            <a:r>
              <a:rPr lang="ru-RU" sz="2800" b="1" i="1" dirty="0" smtClean="0">
                <a:solidFill>
                  <a:srgbClr val="0070C0"/>
                </a:solidFill>
              </a:rPr>
              <a:t>ДВИЖЕНИЕ</a:t>
            </a:r>
            <a:endParaRPr lang="ru-RU" sz="2800" b="1" i="1" dirty="0">
              <a:solidFill>
                <a:srgbClr val="0070C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371703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ДВИЖЕНИЕ В ПРОТИВОПОЛОЖНЫХ НАПРАВЛЕНИЯХ</a:t>
            </a:r>
            <a:endParaRPr lang="ru-RU" sz="2800" b="1" i="1" dirty="0">
              <a:solidFill>
                <a:srgbClr val="0070C0"/>
              </a:solidFill>
              <a:latin typeface="+mj-lt"/>
              <a:cs typeface="Times New Roman" pitchFamily="18" charset="0"/>
            </a:endParaRPr>
          </a:p>
        </p:txBody>
      </p:sp>
      <p:cxnSp>
        <p:nvCxnSpPr>
          <p:cNvPr id="28" name="Прямая со стрелкой 27"/>
          <p:cNvCxnSpPr/>
          <p:nvPr/>
        </p:nvCxnSpPr>
        <p:spPr>
          <a:xfrm>
            <a:off x="1133516" y="1811804"/>
            <a:ext cx="100811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130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39852"/>
            <a:ext cx="9144000" cy="91694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/>
            </a:r>
            <a:br>
              <a:rPr lang="ru-RU" sz="3600" b="1" dirty="0" smtClean="0">
                <a:solidFill>
                  <a:srgbClr val="0070C0"/>
                </a:solidFill>
              </a:rPr>
            </a:br>
            <a:r>
              <a:rPr lang="ru-RU" sz="3200" b="1" dirty="0" smtClean="0">
                <a:solidFill>
                  <a:srgbClr val="0070C0"/>
                </a:solidFill>
              </a:rPr>
              <a:t>С АВГУСТА 1944 ГОДА НАЧИНАЕТ РАБОТУ МИНСКИЙ АВТОМОБИЛЬНЫЙ </a:t>
            </a:r>
            <a:r>
              <a:rPr lang="ru-RU" sz="3200" b="1" dirty="0" smtClean="0">
                <a:solidFill>
                  <a:srgbClr val="0070C0"/>
                </a:solidFill>
              </a:rPr>
              <a:t>ЗАВОД.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47" y="1988840"/>
            <a:ext cx="8454306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116632"/>
            <a:ext cx="7200800" cy="523220"/>
          </a:xfrm>
          <a:prstGeom prst="rect">
            <a:avLst/>
          </a:prstGeom>
          <a:gradFill flip="none" rotWithShape="1">
            <a:gsLst>
              <a:gs pos="0">
                <a:srgbClr val="FFFFFF">
                  <a:shade val="30000"/>
                  <a:satMod val="115000"/>
                </a:srgbClr>
              </a:gs>
              <a:gs pos="50000">
                <a:srgbClr val="FFFFFF">
                  <a:shade val="67500"/>
                  <a:satMod val="115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lin ang="13500000" scaled="1"/>
            <a:tileRect/>
          </a:gra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Исторический календарь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90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0404" y="274638"/>
            <a:ext cx="7643192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В </a:t>
            </a:r>
            <a:r>
              <a:rPr lang="ru-RU" b="1" dirty="0" smtClean="0">
                <a:solidFill>
                  <a:srgbClr val="0070C0"/>
                </a:solidFill>
              </a:rPr>
              <a:t>1947 году </a:t>
            </a:r>
            <a:r>
              <a:rPr lang="ru-RU" b="1" dirty="0">
                <a:solidFill>
                  <a:srgbClr val="0070C0"/>
                </a:solidFill>
              </a:rPr>
              <a:t>выпускается первый автомобиль </a:t>
            </a:r>
            <a:r>
              <a:rPr lang="ru-RU" b="1" dirty="0" smtClean="0">
                <a:solidFill>
                  <a:srgbClr val="0070C0"/>
                </a:solidFill>
              </a:rPr>
              <a:t>МАЗ-205.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28540"/>
            <a:ext cx="7632848" cy="489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416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1281</TotalTime>
  <Words>720</Words>
  <Application>Microsoft Office PowerPoint</Application>
  <PresentationFormat>Экран (4:3)</PresentationFormat>
  <Paragraphs>188</Paragraphs>
  <Slides>39</Slides>
  <Notes>5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МАТЕМАТИКА </vt:lpstr>
      <vt:lpstr>МАТЕМАТИЧЕСКАЯ КАРУСЕЛЬ</vt:lpstr>
      <vt:lpstr>МАТЕМАТИЧЕСКАЯ КАРУСЕЛЬ</vt:lpstr>
      <vt:lpstr>МАТЕМАТИЧЕСКАЯ КАРУСЕЛЬ</vt:lpstr>
      <vt:lpstr>Презентация PowerPoint</vt:lpstr>
      <vt:lpstr>Презентация PowerPoint</vt:lpstr>
      <vt:lpstr>Презентация PowerPoint</vt:lpstr>
      <vt:lpstr> С АВГУСТА 1944 ГОДА НАЧИНАЕТ РАБОТУ МИНСКИЙ АВТОМОБИЛЬНЫЙ ЗАВОД.</vt:lpstr>
      <vt:lpstr>В 1947 году выпускается первый автомобиль МАЗ-205.</vt:lpstr>
      <vt:lpstr>Современный МАЗ</vt:lpstr>
      <vt:lpstr>Презентация PowerPoint</vt:lpstr>
      <vt:lpstr>В 1948 г. в городе Жодино основан Белорусский автомобильный завод.</vt:lpstr>
      <vt:lpstr>Гордостью нашей страны являются  мощные БелАЗы, выпускаемые в Жодино </vt:lpstr>
      <vt:lpstr>Презентация PowerPoint</vt:lpstr>
      <vt:lpstr>  В 1960–1970 годы наши МАЗы  и БелАЗы работали в 25 странах,  в 1990 году — в 50 странах.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 Задачи на движение нужно уметь решать, и правила дорожного движения                                                         надо соблюдать</vt:lpstr>
      <vt:lpstr>  </vt:lpstr>
      <vt:lpstr>Презентация PowerPoint</vt:lpstr>
      <vt:lpstr>Презентация PowerPoint</vt:lpstr>
      <vt:lpstr>Сельма Лагерлёф  «ЧУДЕСНОЕ ПУТЕШЕСТВИЕ НИЛЬСА С ДИКИМИ ГУСЯМИ» </vt:lpstr>
      <vt:lpstr>Презентация PowerPoint</vt:lpstr>
      <vt:lpstr>стриж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Яна Капуста</cp:lastModifiedBy>
  <cp:revision>96</cp:revision>
  <dcterms:created xsi:type="dcterms:W3CDTF">2024-03-25T17:22:16Z</dcterms:created>
  <dcterms:modified xsi:type="dcterms:W3CDTF">2025-04-22T13:33:14Z</dcterms:modified>
</cp:coreProperties>
</file>